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35"/>
  </p:notesMasterIdLst>
  <p:sldIdLst>
    <p:sldId id="257" r:id="rId3"/>
    <p:sldId id="275" r:id="rId4"/>
    <p:sldId id="279" r:id="rId5"/>
    <p:sldId id="264" r:id="rId6"/>
    <p:sldId id="265" r:id="rId7"/>
    <p:sldId id="280" r:id="rId8"/>
    <p:sldId id="276" r:id="rId9"/>
    <p:sldId id="318" r:id="rId10"/>
    <p:sldId id="301" r:id="rId11"/>
    <p:sldId id="302" r:id="rId12"/>
    <p:sldId id="303" r:id="rId13"/>
    <p:sldId id="304" r:id="rId14"/>
    <p:sldId id="281" r:id="rId15"/>
    <p:sldId id="306" r:id="rId16"/>
    <p:sldId id="307" r:id="rId17"/>
    <p:sldId id="308" r:id="rId18"/>
    <p:sldId id="298" r:id="rId19"/>
    <p:sldId id="294" r:id="rId20"/>
    <p:sldId id="310" r:id="rId21"/>
    <p:sldId id="312" r:id="rId22"/>
    <p:sldId id="314" r:id="rId23"/>
    <p:sldId id="300" r:id="rId24"/>
    <p:sldId id="299" r:id="rId25"/>
    <p:sldId id="311" r:id="rId26"/>
    <p:sldId id="309" r:id="rId27"/>
    <p:sldId id="319" r:id="rId28"/>
    <p:sldId id="292" r:id="rId29"/>
    <p:sldId id="260" r:id="rId30"/>
    <p:sldId id="320" r:id="rId31"/>
    <p:sldId id="291" r:id="rId32"/>
    <p:sldId id="315" r:id="rId33"/>
    <p:sldId id="290" r:id="rId34"/>
  </p:sldIdLst>
  <p:sldSz cx="12192000" cy="6858000"/>
  <p:notesSz cx="6858000" cy="9144000"/>
  <p:embeddedFontLst>
    <p:embeddedFont>
      <p:font typeface="1훈떡볶이 R" panose="02020603020101020101" pitchFamily="18" charset="-127"/>
      <p:regular r:id="rId36"/>
    </p:embeddedFont>
    <p:embeddedFont>
      <p:font typeface="210 청춘시대 R" panose="02020603020101020101" pitchFamily="18" charset="-127"/>
      <p:regular r:id="rId37"/>
    </p:embeddedFont>
    <p:embeddedFont>
      <p:font typeface="HY헤드라인M" panose="02030600000101010101" pitchFamily="18" charset="-127"/>
      <p:regular r:id="rId38"/>
    </p:embeddedFont>
    <p:embeddedFont>
      <p:font typeface="KoPubWorld돋움체 Light" panose="000003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주아" panose="02020603020101020101" pitchFamily="18" charset="-127"/>
      <p:regular r:id="rId42"/>
    </p:embeddedFont>
    <p:embeddedFont>
      <p:font typeface="빙그레체" panose="02030503000000000000" pitchFamily="18" charset="-127"/>
      <p:regular r:id="rId43"/>
      <p:bold r:id="rId44"/>
    </p:embeddedFont>
    <p:embeddedFont>
      <p:font typeface="휴먼매직체" panose="02030504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수진" initials="정수" lastIdx="1" clrIdx="0">
    <p:extLst>
      <p:ext uri="{19B8F6BF-5375-455C-9EA6-DF929625EA0E}">
        <p15:presenceInfo xmlns:p15="http://schemas.microsoft.com/office/powerpoint/2012/main" userId="5b945796d88b6d2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09"/>
    <a:srgbClr val="FFFFFF"/>
    <a:srgbClr val="B30000"/>
    <a:srgbClr val="D33122"/>
    <a:srgbClr val="EC603F"/>
    <a:srgbClr val="FC8D59"/>
    <a:srgbClr val="FDB77A"/>
    <a:srgbClr val="F2150E"/>
    <a:srgbClr val="FE24E1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2488" autoAdjust="0"/>
  </p:normalViewPr>
  <p:slideViewPr>
    <p:cSldViewPr snapToGrid="0">
      <p:cViewPr varScale="1">
        <p:scale>
          <a:sx n="79" d="100"/>
          <a:sy n="79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[통합 문서1]Sheet2!피벗 테이블1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</c:pivotFmt>
      <c:pivotFmt>
        <c:idx val="3"/>
        <c:spPr>
          <a:solidFill>
            <a:schemeClr val="accent3"/>
          </a:solidFill>
          <a:ln>
            <a:noFill/>
          </a:ln>
          <a:effectLst/>
        </c:spPr>
      </c:pivotFmt>
      <c:pivotFmt>
        <c:idx val="4"/>
        <c:spPr>
          <a:solidFill>
            <a:schemeClr val="accent4"/>
          </a:solidFill>
          <a:ln>
            <a:noFill/>
          </a:ln>
          <a:effectLst/>
        </c:spPr>
      </c:pivotFmt>
      <c:pivotFmt>
        <c:idx val="5"/>
        <c:spPr>
          <a:solidFill>
            <a:schemeClr val="accent5"/>
          </a:solidFill>
          <a:ln>
            <a:noFill/>
          </a:ln>
          <a:effectLst/>
        </c:spP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</c:pivotFmt>
      <c:pivotFmt>
        <c:idx val="7"/>
        <c:spPr>
          <a:solidFill>
            <a:schemeClr val="accent1">
              <a:lumMod val="60000"/>
            </a:schemeClr>
          </a:solidFill>
          <a:ln>
            <a:noFill/>
          </a:ln>
          <a:effectLst/>
        </c:spPr>
      </c:pivotFmt>
      <c:pivotFmt>
        <c:idx val="8"/>
        <c:spPr>
          <a:solidFill>
            <a:schemeClr val="accent2">
              <a:lumMod val="60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3">
              <a:lumMod val="60000"/>
            </a:schemeClr>
          </a:solidFill>
          <a:ln>
            <a:noFill/>
          </a:ln>
          <a:effectLst/>
        </c:spPr>
      </c:pivotFmt>
      <c:pivotFmt>
        <c:idx val="10"/>
        <c:spPr>
          <a:solidFill>
            <a:schemeClr val="accent4">
              <a:lumMod val="60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accent5">
              <a:lumMod val="60000"/>
            </a:schemeClr>
          </a:solidFill>
          <a:ln>
            <a:noFill/>
          </a:ln>
          <a:effectLst/>
        </c:spPr>
      </c:pivotFmt>
      <c:pivotFmt>
        <c:idx val="12"/>
        <c:spPr>
          <a:solidFill>
            <a:schemeClr val="accent6">
              <a:lumMod val="60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5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6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accent5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8"/>
        <c:spPr>
          <a:solidFill>
            <a:schemeClr val="accent6">
              <a:lumMod val="80000"/>
              <a:lumOff val="20000"/>
            </a:schemeClr>
          </a:solidFill>
          <a:ln>
            <a:noFill/>
          </a:ln>
          <a:effectLst/>
        </c:spPr>
      </c:pivotFmt>
      <c:pivotFmt>
        <c:idx val="19"/>
        <c:spPr>
          <a:solidFill>
            <a:schemeClr val="accent1">
              <a:lumMod val="80000"/>
            </a:schemeClr>
          </a:solidFill>
          <a:ln>
            <a:noFill/>
          </a:ln>
          <a:effectLst/>
        </c:spPr>
      </c:pivotFmt>
      <c:pivotFmt>
        <c:idx val="20"/>
        <c:spPr>
          <a:solidFill>
            <a:schemeClr val="accent2">
              <a:lumMod val="80000"/>
            </a:schemeClr>
          </a:solidFill>
          <a:ln>
            <a:noFill/>
          </a:ln>
          <a:effectLst/>
        </c:spPr>
      </c:pivotFmt>
      <c:pivotFmt>
        <c:idx val="21"/>
        <c:spPr>
          <a:solidFill>
            <a:schemeClr val="accent3">
              <a:lumMod val="80000"/>
            </a:schemeClr>
          </a:solidFill>
          <a:ln>
            <a:noFill/>
          </a:ln>
          <a:effectLst/>
        </c:spPr>
      </c:pivotFmt>
      <c:pivotFmt>
        <c:idx val="22"/>
        <c:spPr>
          <a:solidFill>
            <a:schemeClr val="accent4">
              <a:lumMod val="80000"/>
            </a:schemeClr>
          </a:solidFill>
          <a:ln>
            <a:noFill/>
          </a:ln>
          <a:effectLst/>
        </c:spPr>
      </c:pivotFmt>
      <c:pivotFmt>
        <c:idx val="23"/>
        <c:spPr>
          <a:solidFill>
            <a:schemeClr val="accent5">
              <a:lumMod val="80000"/>
            </a:schemeClr>
          </a:solidFill>
          <a:ln>
            <a:noFill/>
          </a:ln>
          <a:effectLst/>
        </c:spPr>
      </c:pivotFmt>
      <c:pivotFmt>
        <c:idx val="24"/>
        <c:spPr>
          <a:solidFill>
            <a:schemeClr val="accent6">
              <a:lumMod val="80000"/>
            </a:schemeClr>
          </a:solidFill>
          <a:ln>
            <a:noFill/>
          </a:ln>
          <a:effectLst/>
        </c:spPr>
      </c:pivotFmt>
      <c:pivotFmt>
        <c:idx val="25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6"/>
        <c:spPr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8"/>
        <c:spPr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29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0"/>
        <c:spPr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c:spPr>
      </c:pivotFmt>
      <c:pivotFmt>
        <c:idx val="31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</c:pivotFmt>
      <c:pivotFmt>
        <c:idx val="32"/>
        <c:spPr>
          <a:solidFill>
            <a:schemeClr val="accent2">
              <a:lumMod val="50000"/>
            </a:schemeClr>
          </a:solidFill>
          <a:ln>
            <a:noFill/>
          </a:ln>
          <a:effectLst/>
        </c:spPr>
      </c:pivotFmt>
      <c:pivotFmt>
        <c:idx val="33"/>
        <c:spPr>
          <a:solidFill>
            <a:schemeClr val="accent3">
              <a:lumMod val="50000"/>
            </a:schemeClr>
          </a:solidFill>
          <a:ln>
            <a:noFill/>
          </a:ln>
          <a:effectLst/>
        </c:spPr>
      </c:pivotFmt>
      <c:pivotFmt>
        <c:idx val="34"/>
        <c:spPr>
          <a:solidFill>
            <a:schemeClr val="accent4">
              <a:lumMod val="50000"/>
            </a:schemeClr>
          </a:solidFill>
          <a:ln>
            <a:noFill/>
          </a:ln>
          <a:effectLst/>
        </c:spPr>
      </c:pivotFmt>
      <c:pivotFmt>
        <c:idx val="35"/>
        <c:spPr>
          <a:solidFill>
            <a:schemeClr val="accent5">
              <a:lumMod val="50000"/>
            </a:schemeClr>
          </a:solidFill>
          <a:ln>
            <a:noFill/>
          </a:ln>
          <a:effectLst/>
        </c:spPr>
      </c:pivotFmt>
      <c:pivotFmt>
        <c:idx val="36"/>
        <c:spPr>
          <a:solidFill>
            <a:schemeClr val="accent6">
              <a:lumMod val="50000"/>
            </a:schemeClr>
          </a:solidFill>
          <a:ln>
            <a:noFill/>
          </a:ln>
          <a:effectLst/>
        </c:spPr>
      </c:pivotFmt>
      <c:pivotFmt>
        <c:idx val="37"/>
        <c:spPr>
          <a:solidFill>
            <a:schemeClr val="accent1">
              <a:lumMod val="70000"/>
              <a:lumOff val="30000"/>
            </a:schemeClr>
          </a:solidFill>
          <a:ln>
            <a:noFill/>
          </a:ln>
          <a:effectLst/>
        </c:spPr>
      </c:pivotFmt>
      <c:pivotFmt>
        <c:idx val="38"/>
        <c:spPr>
          <a:solidFill>
            <a:schemeClr val="accent2">
              <a:lumMod val="70000"/>
              <a:lumOff val="30000"/>
            </a:schemeClr>
          </a:solidFill>
          <a:ln>
            <a:noFill/>
          </a:ln>
          <a:effectLst/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Sheet2!$B$1:$B$2</c:f>
              <c:strCache>
                <c:ptCount val="1"/>
                <c:pt idx="0">
                  <c:v>삼성동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Sheet2!$B$3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19-4D11-995B-7EDC1F13936C}"/>
            </c:ext>
          </c:extLst>
        </c:ser>
        <c:ser>
          <c:idx val="1"/>
          <c:order val="1"/>
          <c:tx>
            <c:strRef>
              <c:f>Sheet2!$C$1:$C$2</c:f>
              <c:strCache>
                <c:ptCount val="1"/>
                <c:pt idx="0">
                  <c:v>봉래동2가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Sheet2!$C$3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19-4D11-995B-7EDC1F13936C}"/>
            </c:ext>
          </c:extLst>
        </c:ser>
        <c:ser>
          <c:idx val="2"/>
          <c:order val="2"/>
          <c:tx>
            <c:strRef>
              <c:f>Sheet2!$D$1:$D$2</c:f>
              <c:strCache>
                <c:ptCount val="1"/>
                <c:pt idx="0">
                  <c:v>여의도동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Sheet2!$D$3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19-4D11-995B-7EDC1F13936C}"/>
            </c:ext>
          </c:extLst>
        </c:ser>
        <c:ser>
          <c:idx val="3"/>
          <c:order val="3"/>
          <c:tx>
            <c:strRef>
              <c:f>Sheet2!$E$1:$E$2</c:f>
              <c:strCache>
                <c:ptCount val="1"/>
                <c:pt idx="0">
                  <c:v>신천동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Sheet2!$E$3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19-4D11-995B-7EDC1F13936C}"/>
            </c:ext>
          </c:extLst>
        </c:ser>
        <c:ser>
          <c:idx val="4"/>
          <c:order val="4"/>
          <c:tx>
            <c:strRef>
              <c:f>Sheet2!$F$1:$F$2</c:f>
              <c:strCache>
                <c:ptCount val="1"/>
                <c:pt idx="0">
                  <c:v>구로동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Sheet2!$F$3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19-4D11-995B-7EDC1F13936C}"/>
            </c:ext>
          </c:extLst>
        </c:ser>
        <c:ser>
          <c:idx val="5"/>
          <c:order val="5"/>
          <c:tx>
            <c:strRef>
              <c:f>Sheet2!$G$1:$G$2</c:f>
              <c:strCache>
                <c:ptCount val="1"/>
                <c:pt idx="0">
                  <c:v>가산동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Sheet2!$G$3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D19-4D11-995B-7EDC1F13936C}"/>
            </c:ext>
          </c:extLst>
        </c:ser>
        <c:ser>
          <c:idx val="6"/>
          <c:order val="6"/>
          <c:tx>
            <c:strRef>
              <c:f>Sheet2!$H$1:$H$2</c:f>
              <c:strCache>
                <c:ptCount val="1"/>
                <c:pt idx="0">
                  <c:v>역삼동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Sheet2!$H$3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D19-4D11-995B-7EDC1F13936C}"/>
            </c:ext>
          </c:extLst>
        </c:ser>
        <c:ser>
          <c:idx val="7"/>
          <c:order val="7"/>
          <c:tx>
            <c:strRef>
              <c:f>Sheet2!$I$1:$I$2</c:f>
              <c:strCache>
                <c:ptCount val="1"/>
                <c:pt idx="0">
                  <c:v>정동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Sheet2!$I$3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D19-4D11-995B-7EDC1F13936C}"/>
            </c:ext>
          </c:extLst>
        </c:ser>
        <c:ser>
          <c:idx val="8"/>
          <c:order val="8"/>
          <c:tx>
            <c:strRef>
              <c:f>Sheet2!$J$1:$J$2</c:f>
              <c:strCache>
                <c:ptCount val="1"/>
                <c:pt idx="0">
                  <c:v>잠실동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Sheet2!$J$3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D19-4D11-995B-7EDC1F13936C}"/>
            </c:ext>
          </c:extLst>
        </c:ser>
        <c:ser>
          <c:idx val="9"/>
          <c:order val="9"/>
          <c:tx>
            <c:strRef>
              <c:f>Sheet2!$K$1:$K$2</c:f>
              <c:strCache>
                <c:ptCount val="1"/>
                <c:pt idx="0">
                  <c:v>신사동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Sheet2!$K$3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D19-4D11-995B-7EDC1F13936C}"/>
            </c:ext>
          </c:extLst>
        </c:ser>
        <c:ser>
          <c:idx val="10"/>
          <c:order val="10"/>
          <c:tx>
            <c:strRef>
              <c:f>Sheet2!$L$1:$L$2</c:f>
              <c:strCache>
                <c:ptCount val="1"/>
                <c:pt idx="0">
                  <c:v>개포동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Sheet2!$L$3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D19-4D11-995B-7EDC1F13936C}"/>
            </c:ext>
          </c:extLst>
        </c:ser>
        <c:ser>
          <c:idx val="11"/>
          <c:order val="11"/>
          <c:tx>
            <c:strRef>
              <c:f>Sheet2!$M$1:$M$2</c:f>
              <c:strCache>
                <c:ptCount val="1"/>
                <c:pt idx="0">
                  <c:v>서초동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Sheet2!$M$3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FD19-4D11-995B-7EDC1F13936C}"/>
            </c:ext>
          </c:extLst>
        </c:ser>
        <c:ser>
          <c:idx val="12"/>
          <c:order val="12"/>
          <c:tx>
            <c:strRef>
              <c:f>Sheet2!$N$1:$N$2</c:f>
              <c:strCache>
                <c:ptCount val="1"/>
                <c:pt idx="0">
                  <c:v>연건동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Sheet2!$A$3</c:f>
              <c:strCache>
                <c:ptCount val="1"/>
                <c:pt idx="0">
                  <c:v>요약</c:v>
                </c:pt>
              </c:strCache>
            </c:strRef>
          </c:cat>
          <c:val>
            <c:numRef>
              <c:f>Sheet2!$N$3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D19-4D11-995B-7EDC1F139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3377104"/>
        <c:axId val="783380432"/>
      </c:barChart>
      <c:catAx>
        <c:axId val="783377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3380432"/>
        <c:crosses val="autoZero"/>
        <c:auto val="1"/>
        <c:lblAlgn val="ctr"/>
        <c:lblOffset val="100"/>
        <c:noMultiLvlLbl val="0"/>
      </c:catAx>
      <c:valAx>
        <c:axId val="783380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337710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r>
              <a:rPr lang="ko-KR" altLang="en-US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퍼스널 모빌리티 이용자 연령 분포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pattFill prst="ltDn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solidFill>
                <a:schemeClr val="accent2"/>
              </a:solidFill>
            </a:ln>
            <a:effectLst/>
            <a:sp3d>
              <a:contourClr>
                <a:schemeClr val="accent2"/>
              </a:contourClr>
            </a:sp3d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64-49CD-9815-8F64072A943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A64-49CD-9815-8F64072A94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20대 미만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 formatCode="0.00%">
                  <c:v>0.02</c:v>
                </c:pt>
                <c:pt idx="1">
                  <c:v>0.24</c:v>
                </c:pt>
                <c:pt idx="2">
                  <c:v>0.17</c:v>
                </c:pt>
                <c:pt idx="3">
                  <c:v>0.11</c:v>
                </c:pt>
                <c:pt idx="4">
                  <c:v>0.05</c:v>
                </c:pt>
                <c:pt idx="5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64-49CD-9815-8F64072A94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pattFill prst="ltDnDiag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solidFill>
                <a:schemeClr val="accent4"/>
              </a:solidFill>
            </a:ln>
            <a:effectLst/>
            <a:sp3d>
              <a:contourClr>
                <a:schemeClr val="accent4"/>
              </a:contourClr>
            </a:sp3d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64-49CD-9815-8F64072A943F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64-49CD-9815-8F64072A94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20대 미만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0.02</c:v>
                </c:pt>
                <c:pt idx="1">
                  <c:v>0.11</c:v>
                </c:pt>
                <c:pt idx="2">
                  <c:v>0.11</c:v>
                </c:pt>
                <c:pt idx="3">
                  <c:v>0.08</c:v>
                </c:pt>
                <c:pt idx="4">
                  <c:v>7.0000000000000007E-2</c:v>
                </c:pt>
                <c:pt idx="5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64-49CD-9815-8F64072A943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79804976"/>
        <c:axId val="679805304"/>
        <c:axId val="0"/>
      </c:bar3DChart>
      <c:catAx>
        <c:axId val="67980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679805304"/>
        <c:crosses val="autoZero"/>
        <c:auto val="1"/>
        <c:lblAlgn val="ctr"/>
        <c:lblOffset val="100"/>
        <c:noMultiLvlLbl val="0"/>
      </c:catAx>
      <c:valAx>
        <c:axId val="67980530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67980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900C1-188B-47DF-A5C6-E240F6FA9BAA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7AF43-0AB7-412D-A6F3-6EBDE4EEC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3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10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30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030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8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조건</a:t>
            </a:r>
            <a:endParaRPr lang="en-US" altLang="ko-KR" sz="1200" u="sng" dirty="0">
              <a:solidFill>
                <a:srgbClr val="FF0000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12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①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직장 인구가 많은 지역</a:t>
            </a:r>
            <a:r>
              <a:rPr lang="ko-KR" altLang="en-US" sz="1200" u="sng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1200" u="sng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12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②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교통수단과 반경 약 </a:t>
            </a:r>
            <a:r>
              <a:rPr lang="en-US" altLang="ko-KR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0.7 ~ 2.5km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떨어져 있는 장소</a:t>
            </a:r>
            <a:endParaRPr lang="en-US" altLang="ko-KR" sz="1200" u="sng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12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③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출</a:t>
            </a:r>
            <a:r>
              <a:rPr lang="en-US" altLang="ko-KR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퇴근 시간대에 승</a:t>
            </a:r>
            <a:r>
              <a:rPr lang="en-US" altLang="ko-KR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하차 인원이 많은 버스정류장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239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③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출</a:t>
            </a:r>
            <a:r>
              <a:rPr lang="en-US" altLang="ko-KR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퇴근 시간대에 승</a:t>
            </a:r>
            <a:r>
              <a:rPr lang="en-US" altLang="ko-KR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2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하차 인원이 많은 버스정류장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81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82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142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88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26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79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03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431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20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03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2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246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 근데 </a:t>
            </a:r>
            <a:r>
              <a:rPr lang="ko-KR" altLang="en-US" dirty="0" err="1"/>
              <a:t>수지니</a:t>
            </a:r>
            <a:r>
              <a:rPr lang="ko-KR" altLang="en-US" dirty="0"/>
              <a:t> 상업 공간 분석 한 거 지금 </a:t>
            </a:r>
            <a:r>
              <a:rPr lang="ko-KR" altLang="en-US" dirty="0" err="1"/>
              <a:t>없는거</a:t>
            </a:r>
            <a:r>
              <a:rPr lang="ko-KR" altLang="en-US" dirty="0"/>
              <a:t> 아냐</a:t>
            </a:r>
            <a:r>
              <a:rPr lang="en-US" altLang="ko-KR" dirty="0"/>
              <a:t>?? </a:t>
            </a:r>
            <a:r>
              <a:rPr lang="ko-KR" altLang="en-US" dirty="0"/>
              <a:t>우리 많이 했네</a:t>
            </a:r>
            <a:r>
              <a:rPr lang="en-US" altLang="ko-KR" dirty="0"/>
              <a:t>!~!</a:t>
            </a:r>
          </a:p>
          <a:p>
            <a:r>
              <a:rPr lang="ko-KR" altLang="en-US" dirty="0"/>
              <a:t>원래 공모전 </a:t>
            </a:r>
            <a:r>
              <a:rPr lang="en-US" altLang="ko-KR" dirty="0"/>
              <a:t>20</a:t>
            </a:r>
            <a:r>
              <a:rPr lang="ko-KR" altLang="en-US" dirty="0"/>
              <a:t>장 </a:t>
            </a:r>
            <a:r>
              <a:rPr lang="ko-KR" altLang="en-US" dirty="0" err="1"/>
              <a:t>내외라고들</a:t>
            </a:r>
            <a:r>
              <a:rPr lang="ko-KR" altLang="en-US" dirty="0"/>
              <a:t> 하지만 </a:t>
            </a:r>
            <a:r>
              <a:rPr lang="en-US" altLang="ko-KR" dirty="0"/>
              <a:t>30</a:t>
            </a:r>
            <a:r>
              <a:rPr lang="ko-KR" altLang="en-US" dirty="0"/>
              <a:t>장씩 쓰는게 </a:t>
            </a:r>
            <a:r>
              <a:rPr lang="ko-KR" altLang="en-US" dirty="0" err="1"/>
              <a:t>국룰</a:t>
            </a:r>
            <a:r>
              <a:rPr lang="en-US" altLang="ko-KR" dirty="0"/>
              <a:t>~~!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5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 근데 </a:t>
            </a:r>
            <a:r>
              <a:rPr lang="ko-KR" altLang="en-US" dirty="0" err="1"/>
              <a:t>수지니</a:t>
            </a:r>
            <a:r>
              <a:rPr lang="ko-KR" altLang="en-US" dirty="0"/>
              <a:t> 상업 공간 분석 한 거 지금 </a:t>
            </a:r>
            <a:r>
              <a:rPr lang="ko-KR" altLang="en-US" dirty="0" err="1"/>
              <a:t>없는거</a:t>
            </a:r>
            <a:r>
              <a:rPr lang="ko-KR" altLang="en-US" dirty="0"/>
              <a:t> 아냐</a:t>
            </a:r>
            <a:r>
              <a:rPr lang="en-US" altLang="ko-KR" dirty="0"/>
              <a:t>?? </a:t>
            </a:r>
            <a:r>
              <a:rPr lang="ko-KR" altLang="en-US" dirty="0"/>
              <a:t>우리 많이 했네</a:t>
            </a:r>
            <a:r>
              <a:rPr lang="en-US" altLang="ko-KR" dirty="0"/>
              <a:t>!~!</a:t>
            </a:r>
          </a:p>
          <a:p>
            <a:r>
              <a:rPr lang="ko-KR" altLang="en-US" dirty="0"/>
              <a:t>원래 공모전 </a:t>
            </a:r>
            <a:r>
              <a:rPr lang="en-US" altLang="ko-KR" dirty="0"/>
              <a:t>20</a:t>
            </a:r>
            <a:r>
              <a:rPr lang="ko-KR" altLang="en-US" dirty="0"/>
              <a:t>장 </a:t>
            </a:r>
            <a:r>
              <a:rPr lang="ko-KR" altLang="en-US" dirty="0" err="1"/>
              <a:t>내외라고들</a:t>
            </a:r>
            <a:r>
              <a:rPr lang="ko-KR" altLang="en-US" dirty="0"/>
              <a:t> 하지만 </a:t>
            </a:r>
            <a:r>
              <a:rPr lang="en-US" altLang="ko-KR" dirty="0"/>
              <a:t>30</a:t>
            </a:r>
            <a:r>
              <a:rPr lang="ko-KR" altLang="en-US" dirty="0"/>
              <a:t>장씩 쓰는게 </a:t>
            </a:r>
            <a:r>
              <a:rPr lang="ko-KR" altLang="en-US" dirty="0" err="1"/>
              <a:t>국룰</a:t>
            </a:r>
            <a:r>
              <a:rPr lang="en-US" altLang="ko-KR" dirty="0"/>
              <a:t>~~!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216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우리 </a:t>
            </a:r>
            <a:r>
              <a:rPr lang="ko-KR" altLang="en-US" dirty="0"/>
              <a:t>기대효과에 그거 써야할 </a:t>
            </a:r>
            <a:r>
              <a:rPr lang="ko-KR" altLang="en-US"/>
              <a:t>듯 싶어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09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 근데 </a:t>
            </a:r>
            <a:r>
              <a:rPr lang="ko-KR" altLang="en-US" dirty="0" err="1"/>
              <a:t>수지니</a:t>
            </a:r>
            <a:r>
              <a:rPr lang="ko-KR" altLang="en-US" dirty="0"/>
              <a:t> 상업 공간 분석 한 거 지금 </a:t>
            </a:r>
            <a:r>
              <a:rPr lang="ko-KR" altLang="en-US" dirty="0" err="1"/>
              <a:t>없는거</a:t>
            </a:r>
            <a:r>
              <a:rPr lang="ko-KR" altLang="en-US" dirty="0"/>
              <a:t> 아냐</a:t>
            </a:r>
            <a:r>
              <a:rPr lang="en-US" altLang="ko-KR" dirty="0"/>
              <a:t>?? </a:t>
            </a:r>
            <a:r>
              <a:rPr lang="ko-KR" altLang="en-US" dirty="0"/>
              <a:t>우리 많이 했네</a:t>
            </a:r>
            <a:r>
              <a:rPr lang="en-US" altLang="ko-KR" dirty="0"/>
              <a:t>!~!</a:t>
            </a:r>
          </a:p>
          <a:p>
            <a:r>
              <a:rPr lang="ko-KR" altLang="en-US" dirty="0"/>
              <a:t>원래 공모전 </a:t>
            </a:r>
            <a:r>
              <a:rPr lang="en-US" altLang="ko-KR" dirty="0"/>
              <a:t>20</a:t>
            </a:r>
            <a:r>
              <a:rPr lang="ko-KR" altLang="en-US" dirty="0"/>
              <a:t>장 </a:t>
            </a:r>
            <a:r>
              <a:rPr lang="ko-KR" altLang="en-US" dirty="0" err="1"/>
              <a:t>내외라고들</a:t>
            </a:r>
            <a:r>
              <a:rPr lang="ko-KR" altLang="en-US" dirty="0"/>
              <a:t> 하지만 </a:t>
            </a:r>
            <a:r>
              <a:rPr lang="en-US" altLang="ko-KR" dirty="0"/>
              <a:t>30</a:t>
            </a:r>
            <a:r>
              <a:rPr lang="ko-KR" altLang="en-US" dirty="0"/>
              <a:t>장씩 쓰는게 </a:t>
            </a:r>
            <a:r>
              <a:rPr lang="ko-KR" altLang="en-US" dirty="0" err="1"/>
              <a:t>국룰</a:t>
            </a:r>
            <a:r>
              <a:rPr lang="en-US" altLang="ko-KR" dirty="0"/>
              <a:t>~~!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74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이것도 </a:t>
            </a:r>
            <a:r>
              <a:rPr lang="ko-KR" altLang="en-US" dirty="0"/>
              <a:t>뭔가 많이 쓸 것 같은데</a:t>
            </a:r>
            <a:r>
              <a:rPr lang="en-US" altLang="ko-KR" dirty="0"/>
              <a:t>,,, </a:t>
            </a:r>
            <a:r>
              <a:rPr lang="ko-KR" altLang="en-US" dirty="0"/>
              <a:t>그리고 분석한 </a:t>
            </a:r>
            <a:r>
              <a:rPr lang="ko-KR" altLang="en-US" dirty="0" err="1"/>
              <a:t>데이터랑</a:t>
            </a:r>
            <a:r>
              <a:rPr lang="ko-KR" altLang="en-US" dirty="0"/>
              <a:t> 출처 </a:t>
            </a:r>
            <a:r>
              <a:rPr lang="ko-KR" altLang="en-US" dirty="0" err="1"/>
              <a:t>써야할껄</a:t>
            </a:r>
            <a:r>
              <a:rPr lang="en-US" altLang="ko-KR" dirty="0"/>
              <a:t>…?</a:t>
            </a:r>
          </a:p>
          <a:p>
            <a:r>
              <a:rPr lang="ko-KR" altLang="en-US" dirty="0"/>
              <a:t>분석 </a:t>
            </a:r>
            <a:r>
              <a:rPr lang="ko-KR" altLang="en-US" dirty="0" err="1"/>
              <a:t>도구랑</a:t>
            </a:r>
            <a:r>
              <a:rPr lang="en-US" altLang="ko-KR" dirty="0"/>
              <a:t>(+</a:t>
            </a:r>
            <a:r>
              <a:rPr lang="ko-KR" altLang="en-US" dirty="0"/>
              <a:t>분석도구에 </a:t>
            </a:r>
            <a:r>
              <a:rPr lang="ko-KR" altLang="en-US" dirty="0" err="1"/>
              <a:t>태블로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tablea</a:t>
            </a:r>
            <a:r>
              <a:rPr lang="ko-KR" altLang="en-US" dirty="0"/>
              <a:t> 겨우 </a:t>
            </a:r>
            <a:r>
              <a:rPr lang="ko-KR" altLang="en-US" dirty="0" err="1"/>
              <a:t>하나썻지만</a:t>
            </a:r>
            <a:r>
              <a:rPr lang="ko-KR" altLang="en-US" dirty="0"/>
              <a:t> 우리 </a:t>
            </a:r>
            <a:r>
              <a:rPr lang="ko-KR" altLang="en-US" dirty="0" err="1"/>
              <a:t>태블로도</a:t>
            </a:r>
            <a:r>
              <a:rPr lang="ko-KR" altLang="en-US" dirty="0"/>
              <a:t> </a:t>
            </a:r>
            <a:r>
              <a:rPr lang="ko-KR" altLang="en-US" dirty="0" err="1"/>
              <a:t>넣쟈</a:t>
            </a:r>
            <a:r>
              <a:rPr lang="en-US" altLang="ko-KR" dirty="0"/>
              <a:t>,,, </a:t>
            </a:r>
            <a:r>
              <a:rPr lang="ko-KR" altLang="en-US" dirty="0" err="1"/>
              <a:t>간지나게</a:t>
            </a:r>
            <a:r>
              <a:rPr lang="en-US" altLang="ko-KR" dirty="0"/>
              <a:t>~~!!)</a:t>
            </a:r>
          </a:p>
          <a:p>
            <a:r>
              <a:rPr lang="ko-KR" altLang="en-US" dirty="0"/>
              <a:t>진짜 안녕 </a:t>
            </a:r>
            <a:r>
              <a:rPr lang="ko-KR" altLang="en-US" dirty="0" err="1"/>
              <a:t>잘자</a:t>
            </a:r>
            <a:r>
              <a:rPr lang="en-US" altLang="ko-KR" dirty="0"/>
              <a:t>~! + </a:t>
            </a:r>
            <a:r>
              <a:rPr lang="ko-KR" altLang="en-US" dirty="0"/>
              <a:t>오 참고문헌 뒤에 </a:t>
            </a:r>
            <a:r>
              <a:rPr lang="ko-KR" altLang="en-US" dirty="0" err="1"/>
              <a:t>썻네</a:t>
            </a:r>
            <a:r>
              <a:rPr lang="en-US" altLang="ko-KR" dirty="0"/>
              <a:t>,,,</a:t>
            </a:r>
            <a:r>
              <a:rPr lang="ko-KR" altLang="en-US" dirty="0" err="1"/>
              <a:t>ㅎㅎㅎ</a:t>
            </a:r>
            <a:r>
              <a:rPr lang="ko-KR" altLang="en-US" dirty="0"/>
              <a:t> 미안</a:t>
            </a:r>
            <a:r>
              <a:rPr lang="en-US" altLang="ko-KR" dirty="0"/>
              <a:t>,,, </a:t>
            </a:r>
            <a:r>
              <a:rPr lang="ko-KR" altLang="en-US" dirty="0"/>
              <a:t>분석 도구도 넣자</a:t>
            </a:r>
            <a:r>
              <a:rPr lang="en-US" altLang="ko-KR" dirty="0"/>
              <a:t>~!!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53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 글을 못쓰겠네</a:t>
            </a:r>
            <a:r>
              <a:rPr lang="en-US" altLang="ko-KR" dirty="0"/>
              <a:t>,,, </a:t>
            </a:r>
            <a:r>
              <a:rPr lang="ko-KR" altLang="en-US" dirty="0"/>
              <a:t>적절한 단어가 </a:t>
            </a:r>
            <a:r>
              <a:rPr lang="ko-KR" altLang="en-US" dirty="0" err="1"/>
              <a:t>안떠올라</a:t>
            </a:r>
            <a:r>
              <a:rPr lang="en-US" altLang="ko-KR" dirty="0"/>
              <a:t>,,,,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207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923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96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88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2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18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장 제목 적당한거 머있을까아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45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 </a:t>
            </a:r>
            <a:r>
              <a:rPr lang="ko-KR" altLang="en-US" dirty="0"/>
              <a:t>생활목적지</a:t>
            </a:r>
            <a:r>
              <a:rPr lang="en-US" altLang="ko-KR" dirty="0"/>
              <a:t>: </a:t>
            </a:r>
            <a:r>
              <a:rPr lang="ko-KR" altLang="en-US" dirty="0"/>
              <a:t>장보기</a:t>
            </a:r>
            <a:r>
              <a:rPr lang="en-US" altLang="ko-KR" dirty="0"/>
              <a:t>, </a:t>
            </a:r>
            <a:r>
              <a:rPr lang="ko-KR" altLang="en-US" dirty="0"/>
              <a:t>운동</a:t>
            </a:r>
            <a:r>
              <a:rPr lang="en-US" altLang="ko-KR" dirty="0"/>
              <a:t>, </a:t>
            </a:r>
            <a:r>
              <a:rPr lang="ko-KR" altLang="en-US" dirty="0"/>
              <a:t>병원</a:t>
            </a:r>
            <a:r>
              <a:rPr lang="en-US" altLang="ko-KR" dirty="0"/>
              <a:t>, </a:t>
            </a:r>
            <a:r>
              <a:rPr lang="ko-KR" altLang="en-US" dirty="0"/>
              <a:t>개인 약속 등의 생활목적지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B7AF43-0AB7-412D-A6F3-6EBDE4EEC77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9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7AF43-0AB7-412D-A6F3-6EBDE4EEC7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40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7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05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8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0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1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774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818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668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4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47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7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24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49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9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6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www.mk.co.kr/news/it/view/2020/05/533231/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61.png"/><Relationship Id="rId5" Type="http://schemas.openxmlformats.org/officeDocument/2006/relationships/hyperlink" Target="https://www.kyongbuk.co.kr/news/articleView.html?idxno=2055164" TargetMode="External"/><Relationship Id="rId10" Type="http://schemas.openxmlformats.org/officeDocument/2006/relationships/image" Target="../media/image60.png"/><Relationship Id="rId4" Type="http://schemas.openxmlformats.org/officeDocument/2006/relationships/hyperlink" Target="https://www.newstomato.com/ReadNews.aspx?no=965482" TargetMode="External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CE6C6FC2-ECC4-4384-B230-8E56459D765B}"/>
              </a:ext>
            </a:extLst>
          </p:cNvPr>
          <p:cNvGrpSpPr/>
          <p:nvPr/>
        </p:nvGrpSpPr>
        <p:grpSpPr>
          <a:xfrm>
            <a:off x="0" y="1240064"/>
            <a:ext cx="9233941" cy="2792559"/>
            <a:chOff x="1" y="1820942"/>
            <a:chExt cx="8559732" cy="251816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52D8D745-3FFC-4AE8-97FF-03DA7BD34989}"/>
                </a:ext>
              </a:extLst>
            </p:cNvPr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5357EA6-5412-4DA8-B2CB-44F757430D45}"/>
                </a:ext>
              </a:extLst>
            </p:cNvPr>
            <p:cNvGrpSpPr/>
            <p:nvPr/>
          </p:nvGrpSpPr>
          <p:grpSpPr>
            <a:xfrm>
              <a:off x="1" y="1820942"/>
              <a:ext cx="8365170" cy="2490999"/>
              <a:chOff x="-2137613" y="-427307"/>
              <a:chExt cx="4991906" cy="1486501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C7036B2-9741-4CE3-8B34-B1D00D58C6C0}"/>
                  </a:ext>
                </a:extLst>
              </p:cNvPr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3BC1BC1-768A-4FF3-B0F7-2504AB2463E1}"/>
                  </a:ext>
                </a:extLst>
              </p:cNvPr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3486F2F-3BC2-44B6-9674-2789396E3EBA}"/>
                  </a:ext>
                </a:extLst>
              </p:cNvPr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tlCol="0" anchor="ctr"/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ko-KR" altLang="en-US" sz="3200" b="1" i="1" kern="0" dirty="0">
                    <a:solidFill>
                      <a:prstClr val="white"/>
                    </a:solidFill>
                    <a:latin typeface="+mn-ea"/>
                  </a:rPr>
                  <a:t>공유 퍼스널 </a:t>
                </a:r>
                <a:r>
                  <a:rPr lang="ko-KR" altLang="en-US" sz="3200" b="1" i="1" kern="0" dirty="0" err="1">
                    <a:solidFill>
                      <a:prstClr val="white"/>
                    </a:solidFill>
                    <a:latin typeface="+mn-ea"/>
                  </a:rPr>
                  <a:t>모빌리티</a:t>
                </a:r>
                <a:r>
                  <a:rPr lang="ko-KR" altLang="en-US" sz="3200" b="1" i="1" kern="0" dirty="0">
                    <a:solidFill>
                      <a:prstClr val="white"/>
                    </a:solidFill>
                    <a:latin typeface="+mn-ea"/>
                  </a:rPr>
                  <a:t> 주차공간 입지 분석</a:t>
                </a:r>
                <a:r>
                  <a:rPr lang="en-US" altLang="ko-KR" sz="2800" b="1" i="1" kern="0" dirty="0">
                    <a:solidFill>
                      <a:prstClr val="white"/>
                    </a:solidFill>
                    <a:latin typeface="+mn-ea"/>
                  </a:rPr>
                  <a:t> </a:t>
                </a:r>
              </a:p>
            </p:txBody>
          </p: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4743FF6-8A8B-4C26-B2DE-E9375A09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9AFA26-E635-4FC8-84C0-E7E03114ADCE}"/>
              </a:ext>
            </a:extLst>
          </p:cNvPr>
          <p:cNvSpPr txBox="1"/>
          <p:nvPr/>
        </p:nvSpPr>
        <p:spPr>
          <a:xfrm>
            <a:off x="173841" y="2452004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>
                <a:solidFill>
                  <a:schemeClr val="bg1"/>
                </a:solidFill>
                <a:latin typeface="+mn-ea"/>
                <a:cs typeface="맑은 고딕 Semilight" panose="020B0502040204020203" pitchFamily="50" charset="-127"/>
              </a:rPr>
              <a:t>인구 분석을 통한</a:t>
            </a:r>
          </a:p>
        </p:txBody>
      </p:sp>
      <p:sp>
        <p:nvSpPr>
          <p:cNvPr id="17" name="그래픽 2">
            <a:extLst>
              <a:ext uri="{FF2B5EF4-FFF2-40B4-BE49-F238E27FC236}">
                <a16:creationId xmlns:a16="http://schemas.microsoft.com/office/drawing/2014/main" id="{0A027E8C-2BED-4B47-A4C8-9C248C46FC90}"/>
              </a:ext>
            </a:extLst>
          </p:cNvPr>
          <p:cNvSpPr/>
          <p:nvPr/>
        </p:nvSpPr>
        <p:spPr>
          <a:xfrm>
            <a:off x="7490537" y="1390521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19" name="그래픽 2">
            <a:extLst>
              <a:ext uri="{FF2B5EF4-FFF2-40B4-BE49-F238E27FC236}">
                <a16:creationId xmlns:a16="http://schemas.microsoft.com/office/drawing/2014/main" id="{20735980-A134-4D92-A487-78C8C0D074DD}"/>
              </a:ext>
            </a:extLst>
          </p:cNvPr>
          <p:cNvSpPr/>
          <p:nvPr/>
        </p:nvSpPr>
        <p:spPr>
          <a:xfrm>
            <a:off x="7717756" y="1387873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7E8BBC33-79D3-470B-8017-23613546EF4E}"/>
              </a:ext>
            </a:extLst>
          </p:cNvPr>
          <p:cNvSpPr/>
          <p:nvPr/>
        </p:nvSpPr>
        <p:spPr>
          <a:xfrm>
            <a:off x="7958837" y="1387872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6763B492-AD93-489C-8710-864C341B46E0}"/>
              </a:ext>
            </a:extLst>
          </p:cNvPr>
          <p:cNvSpPr/>
          <p:nvPr/>
        </p:nvSpPr>
        <p:spPr>
          <a:xfrm>
            <a:off x="8207496" y="138680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F5C23E6B-AE78-4F58-BE1B-BD7B07D3AEB2}"/>
              </a:ext>
            </a:extLst>
          </p:cNvPr>
          <p:cNvSpPr/>
          <p:nvPr/>
        </p:nvSpPr>
        <p:spPr>
          <a:xfrm>
            <a:off x="8452556" y="1385224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1468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떡볶이 R" panose="02020603020101020101" pitchFamily="18" charset="-127"/>
                <a:ea typeface="1훈떡볶이 R" panose="02020603020101020101" pitchFamily="18" charset="-127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43" y="2184344"/>
            <a:ext cx="4142617" cy="3170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05" y="2184344"/>
            <a:ext cx="4052565" cy="31703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248377" y="5354718"/>
            <a:ext cx="12395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위의 결과에 따라서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가산디지털단지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 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선릉 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시청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여의도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역삼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강남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삼성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24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을지로입구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서울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상수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잠실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11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개 역을 선정함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4586988" y="539731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대부분 일치하는 경향을 보임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7" y="1145884"/>
            <a:ext cx="991725" cy="9917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F85F4A-5B25-467C-A383-93E9B6CF0785}"/>
              </a:ext>
            </a:extLst>
          </p:cNvPr>
          <p:cNvSpPr txBox="1"/>
          <p:nvPr/>
        </p:nvSpPr>
        <p:spPr>
          <a:xfrm>
            <a:off x="1244352" y="1093909"/>
            <a:ext cx="689804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출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퇴근 시간대 상위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역 이용자 수 분석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85A37F-5FA7-4CE0-BD19-FA8BAACF0DDA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유동인구 분석</a:t>
            </a: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</a:t>
            </a:r>
            <a:r>
              <a:rPr lang="ko-KR" altLang="en-US" sz="1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승하차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인원 분석</a:t>
            </a:r>
            <a:endParaRPr lang="en-US" altLang="ko-KR" sz="1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233B8C7-6993-41F4-9C58-16D21E24B6D8}"/>
              </a:ext>
            </a:extLst>
          </p:cNvPr>
          <p:cNvGrpSpPr/>
          <p:nvPr/>
        </p:nvGrpSpPr>
        <p:grpSpPr>
          <a:xfrm>
            <a:off x="592616" y="226579"/>
            <a:ext cx="1539083" cy="580181"/>
            <a:chOff x="592616" y="226579"/>
            <a:chExt cx="1539083" cy="580181"/>
          </a:xfrm>
        </p:grpSpPr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C093D008-F4FB-4D6E-BC2D-FCF87743F1EE}"/>
                </a:ext>
              </a:extLst>
            </p:cNvPr>
            <p:cNvSpPr/>
            <p:nvPr/>
          </p:nvSpPr>
          <p:spPr>
            <a:xfrm>
              <a:off x="592616" y="229228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00994B27-9E29-436D-9F2F-7FD41CE09B82}"/>
                </a:ext>
              </a:extLst>
            </p:cNvPr>
            <p:cNvSpPr/>
            <p:nvPr/>
          </p:nvSpPr>
          <p:spPr>
            <a:xfrm>
              <a:off x="819835" y="22658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FF8770CA-3294-4812-B548-C953A6AE7D1D}"/>
                </a:ext>
              </a:extLst>
            </p:cNvPr>
            <p:cNvSpPr/>
            <p:nvPr/>
          </p:nvSpPr>
          <p:spPr>
            <a:xfrm>
              <a:off x="1060916" y="226579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BCEB6635-5290-45EA-ADBA-B132E90F110C}"/>
                </a:ext>
              </a:extLst>
            </p:cNvPr>
            <p:cNvSpPr/>
            <p:nvPr/>
          </p:nvSpPr>
          <p:spPr>
            <a:xfrm>
              <a:off x="1274382" y="229355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D81349A9-B375-4E4A-8D91-61BCE39239A6}"/>
                </a:ext>
              </a:extLst>
            </p:cNvPr>
            <p:cNvSpPr/>
            <p:nvPr/>
          </p:nvSpPr>
          <p:spPr>
            <a:xfrm>
              <a:off x="1519442" y="22777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97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그래픽 2">
            <a:extLst>
              <a:ext uri="{FF2B5EF4-FFF2-40B4-BE49-F238E27FC236}">
                <a16:creationId xmlns:a16="http://schemas.microsoft.com/office/drawing/2014/main" id="{2E681DAC-6C09-4560-8828-5F62346FE7F2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14467319-9C44-4890-8DB9-A2F4858B70B0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DA710FE0-BBD7-4A30-80EF-9B0F3223987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2C8CA1D1-B1FA-4EB9-A140-BA9ECCED32F2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F674EDFB-5BCF-4804-AC9C-49DF80B23597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297689" y="1055861"/>
            <a:ext cx="115492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r>
              <a:rPr lang="en-US" altLang="ko-KR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1-2&gt;</a:t>
            </a:r>
            <a:endParaRPr lang="en-US" altLang="ko-KR" dirty="0">
              <a:ln w="38100">
                <a:noFill/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①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직장 인구가 많은 지역</a:t>
            </a:r>
            <a:r>
              <a:rPr lang="ko-KR" altLang="en-US" sz="2400" u="sng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중 다음 조건들을 고려해 위치를 선정하였다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사람들이 전기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킥보드를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이용하는 이유는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000" b="1" u="sng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정류장에서 회사까지 가는데 적절한 교통수단이 없거나</a:t>
            </a:r>
            <a:r>
              <a:rPr lang="en-US" altLang="ko-KR" sz="2000" b="1" u="sng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000" b="1" u="sng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교통수단을 이용하기 애매한 거리에 목적지가 있기 때문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81269" y="3307524"/>
            <a:ext cx="5707464" cy="3363093"/>
            <a:chOff x="819835" y="2775706"/>
            <a:chExt cx="10411200" cy="2187058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819835" y="2775706"/>
              <a:ext cx="10411200" cy="217332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C476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청춘시대 R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1060917" y="2921228"/>
              <a:ext cx="9921932" cy="204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전기자전거의 경우 </a:t>
              </a:r>
              <a:r>
                <a:rPr lang="ko-KR" altLang="en-US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서울은 평균 </a:t>
              </a:r>
              <a:r>
                <a:rPr lang="en-US" altLang="ko-KR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2.5km, 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…</a:t>
              </a:r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중략</a:t>
              </a:r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… </a:t>
              </a:r>
              <a:r>
                <a:rPr lang="ko-KR" altLang="en-US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서울 성북구에서 운영 중인 전동킥보드는 건당 평균 </a:t>
              </a:r>
              <a:r>
                <a:rPr lang="en-US" altLang="ko-KR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1.6km</a:t>
              </a:r>
              <a:r>
                <a:rPr lang="ko-KR" altLang="en-US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로 단거리 이동에 집중됐다</a:t>
              </a:r>
              <a:r>
                <a:rPr lang="en-US" altLang="ko-KR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</a:p>
            <a:p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나인투원이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고객 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88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명을 대상으로 진행한 설문조사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중복응답 가능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 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결과 </a:t>
              </a:r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일레클을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이용하는 이유로는 △다른 이동수단 대비 편리해서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(94%)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라는 응답이 가장 많았으며 △이동 시간이 줄어서’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(89%) </a:t>
              </a:r>
              <a:r>
                <a:rPr lang="en-US" altLang="ko-KR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△</a:t>
              </a:r>
              <a:r>
                <a:rPr lang="ko-KR" altLang="en-US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대중교통이 닿지 않는 곳을 갈 수 있어서’</a:t>
              </a:r>
              <a:r>
                <a:rPr lang="en-US" altLang="ko-KR" b="1" u="sng" dirty="0">
                  <a:solidFill>
                    <a:schemeClr val="accent2">
                      <a:lumMod val="7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(55%)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가 뒤이었다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</a:p>
            <a:p>
              <a:pPr algn="r"/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[</a:t>
              </a:r>
              <a:r>
                <a:rPr lang="ko-KR" altLang="en-US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출처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:</a:t>
              </a:r>
              <a:r>
                <a:rPr lang="ko-KR" altLang="en-US" dirty="0" err="1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뉴스토마토</a:t>
              </a:r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]</a:t>
              </a:r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r"/>
              <a:endPara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468869" y="3541947"/>
            <a:ext cx="5596087" cy="3178669"/>
            <a:chOff x="376891" y="3280911"/>
            <a:chExt cx="5596087" cy="3178669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565" y="3621741"/>
              <a:ext cx="4744413" cy="2837839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444241" y="5354320"/>
              <a:ext cx="2336800" cy="5860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891" y="3280911"/>
              <a:ext cx="5245636" cy="1311409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sp>
          <p:nvSpPr>
            <p:cNvPr id="36" name="오른쪽 화살표 35"/>
            <p:cNvSpPr/>
            <p:nvPr/>
          </p:nvSpPr>
          <p:spPr>
            <a:xfrm rot="15226344">
              <a:off x="3643444" y="4629607"/>
              <a:ext cx="885881" cy="56327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10AF2F-CF6E-421D-AA17-18A248AFD751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분석 </a:t>
            </a: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기준 분석</a:t>
            </a:r>
            <a:endParaRPr lang="en-US" altLang="ko-KR" sz="1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82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그래픽 2">
            <a:extLst>
              <a:ext uri="{FF2B5EF4-FFF2-40B4-BE49-F238E27FC236}">
                <a16:creationId xmlns:a16="http://schemas.microsoft.com/office/drawing/2014/main" id="{2E681DAC-6C09-4560-8828-5F62346FE7F2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14467319-9C44-4890-8DB9-A2F4858B70B0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DA710FE0-BBD7-4A30-80EF-9B0F3223987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2C8CA1D1-B1FA-4EB9-A140-BA9ECCED32F2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F674EDFB-5BCF-4804-AC9C-49DF80B23597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327920" y="1016718"/>
            <a:ext cx="1211808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r>
              <a:rPr lang="en-US" altLang="ko-KR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28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1-2&gt;</a:t>
            </a:r>
          </a:p>
          <a:p>
            <a:endParaRPr lang="en-US" altLang="ko-KR" sz="1200" dirty="0">
              <a:ln w="38100">
                <a:noFill/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그러므로 만약 전기 </a:t>
            </a:r>
            <a:r>
              <a:rPr lang="ko-KR" altLang="en-US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킥보드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주차장이 생긴다면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직장인들이 주차하기 편한 곳은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회사 근처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즉 </a:t>
            </a:r>
            <a:r>
              <a:rPr lang="en-US" altLang="ko-KR" sz="24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②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교통수단과 반경 약 </a:t>
            </a:r>
            <a:r>
              <a:rPr lang="en-US" altLang="ko-KR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0.7 ~ 2.5km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떨어져 있는 장소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 것이다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또한 버스 또한 대표적인 교통수단이므로 직장 인구가 많은 지역 중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24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③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출</a:t>
            </a:r>
            <a:r>
              <a:rPr lang="en-US" altLang="ko-KR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퇴근 시간대에 승</a:t>
            </a:r>
            <a:r>
              <a:rPr lang="en-US" altLang="ko-KR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하차 인원이 많은 버스정류장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 주차장으로 선정할 수 있을 것이다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따라서 이전 분석을 통해 선정한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지하철역 근처 장소와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해당 지하철역 반경 최대 </a:t>
            </a:r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2.5km</a:t>
            </a:r>
            <a:r>
              <a:rPr lang="ko-KR" altLang="en-US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범위 내</a:t>
            </a:r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①</a:t>
            </a:r>
            <a:r>
              <a:rPr lang="ko-KR" altLang="en-US" sz="2400" u="sng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직장인구가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많은 지역</a:t>
            </a:r>
            <a:r>
              <a:rPr lang="ko-KR" altLang="en-US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중</a:t>
            </a:r>
            <a:endParaRPr lang="en-US" altLang="ko-KR" sz="2400" u="sng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400" u="sng" dirty="0">
                <a:solidFill>
                  <a:srgbClr val="FF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②, ③</a:t>
            </a:r>
            <a:r>
              <a:rPr lang="ko-KR" altLang="en-US" sz="2400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의 조건을 만족하는 장소 </a:t>
            </a:r>
            <a:r>
              <a:rPr lang="en-US" altLang="ko-KR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39</a:t>
            </a:r>
            <a:r>
              <a:rPr lang="ko-KR" altLang="en-US" sz="2400" u="sng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개를 추가로 분석하여</a:t>
            </a:r>
            <a:endParaRPr lang="en-US" altLang="ko-KR" sz="2400" u="sng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총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50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주차장을 선정하려고 한다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108" y="4842253"/>
            <a:ext cx="1254706" cy="125470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27920" y="4240464"/>
            <a:ext cx="10980160" cy="1219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765446-AAA0-4D19-9CB5-D9C55E321316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분석 </a:t>
            </a: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기준 분석</a:t>
            </a:r>
            <a:endParaRPr lang="en-US" altLang="ko-KR" sz="1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60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모서리가 둥근 직사각형 40"/>
          <p:cNvSpPr/>
          <p:nvPr/>
        </p:nvSpPr>
        <p:spPr>
          <a:xfrm>
            <a:off x="1060916" y="5994316"/>
            <a:ext cx="10042513" cy="625317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청춘시대 R" panose="02020603020101020101" pitchFamily="18" charset="-127"/>
              <a:ea typeface="210 청춘시대 R" panose="02020603020101020101" pitchFamily="18" charset="-127"/>
              <a:cs typeface="+mn-cs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1473858" y="6056153"/>
            <a:ext cx="934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반경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2.5km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범위 중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조건 </a:t>
            </a:r>
            <a:r>
              <a:rPr lang="ko-KR" altLang="en-US" sz="2800" dirty="0">
                <a:solidFill>
                  <a:srgbClr val="FFC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①</a:t>
            </a:r>
            <a:r>
              <a:rPr lang="en-US" altLang="ko-KR" sz="2800" dirty="0">
                <a:solidFill>
                  <a:srgbClr val="FFC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KoPubWorld돋움체 Light" panose="00000300000000000000" pitchFamily="2" charset="-127"/>
              </a:rPr>
              <a:t>, ②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만족하는 장소들을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차로 선별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2E681DAC-6C09-4560-8828-5F62346FE7F2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14467319-9C44-4890-8DB9-A2F4858B70B0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DA710FE0-BBD7-4A30-80EF-9B0F3223987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2C8CA1D1-B1FA-4EB9-A140-BA9ECCED32F2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F674EDFB-5BCF-4804-AC9C-49DF80B23597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CDEDF5-FB84-4860-BD91-9539DB1AAECF}"/>
              </a:ext>
            </a:extLst>
          </p:cNvPr>
          <p:cNvSpPr/>
          <p:nvPr/>
        </p:nvSpPr>
        <p:spPr>
          <a:xfrm>
            <a:off x="3188256" y="-6586"/>
            <a:ext cx="4713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유동인구 분석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직장 인구 분석</a:t>
            </a:r>
            <a:endParaRPr lang="en-US" altLang="ko-KR" sz="1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0839" y="891747"/>
            <a:ext cx="7075006" cy="4928429"/>
            <a:chOff x="559582" y="737561"/>
            <a:chExt cx="7075006" cy="49284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582" y="1292813"/>
              <a:ext cx="7007250" cy="42502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grpSp>
          <p:nvGrpSpPr>
            <p:cNvPr id="21" name="그룹 20"/>
            <p:cNvGrpSpPr/>
            <p:nvPr/>
          </p:nvGrpSpPr>
          <p:grpSpPr>
            <a:xfrm>
              <a:off x="559582" y="4481545"/>
              <a:ext cx="2441750" cy="1184445"/>
              <a:chOff x="6800602" y="4481545"/>
              <a:chExt cx="2441750" cy="1184445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6800602" y="4481545"/>
                <a:ext cx="2441750" cy="1184445"/>
              </a:xfrm>
              <a:prstGeom prst="round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000000">
                    <a:alpha val="80000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9665" y="4552501"/>
                <a:ext cx="234250" cy="29122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0057" y="4863209"/>
                <a:ext cx="273858" cy="348546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6772" y="5228971"/>
                <a:ext cx="280035" cy="28003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B87D7C4-2156-4979-A8A4-621BF045220B}"/>
                  </a:ext>
                </a:extLst>
              </p:cNvPr>
              <p:cNvSpPr txBox="1"/>
              <p:nvPr/>
            </p:nvSpPr>
            <p:spPr>
              <a:xfrm>
                <a:off x="7137219" y="5225393"/>
                <a:ext cx="2005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차적으로 설정한 거점</a:t>
                </a:r>
                <a:endPara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87D7C4-2156-4979-A8A4-621BF045220B}"/>
                  </a:ext>
                </a:extLst>
              </p:cNvPr>
              <p:cNvSpPr txBox="1"/>
              <p:nvPr/>
            </p:nvSpPr>
            <p:spPr>
              <a:xfrm>
                <a:off x="7137217" y="4552501"/>
                <a:ext cx="2005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지하철역</a:t>
                </a:r>
                <a:endPara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87D7C4-2156-4979-A8A4-621BF045220B}"/>
                  </a:ext>
                </a:extLst>
              </p:cNvPr>
              <p:cNvSpPr txBox="1"/>
              <p:nvPr/>
            </p:nvSpPr>
            <p:spPr>
              <a:xfrm>
                <a:off x="7165566" y="4849519"/>
                <a:ext cx="2005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직장인구</a:t>
                </a:r>
                <a:r>
                  <a:rPr lang="ko-KR" altLang="en-US" sz="14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많은 지역</a:t>
                </a:r>
                <a:endParaRPr lang="en-US" altLang="ko-KR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6421844" y="737561"/>
              <a:ext cx="121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</a:rPr>
                <a:t>반경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charset="-127"/>
                  <a:ea typeface="배달의민족 주아" panose="02020603020101020101" charset="-127"/>
                </a:rPr>
                <a:t>2.5km</a:t>
              </a:r>
            </a:p>
          </p:txBody>
        </p:sp>
        <p:cxnSp>
          <p:nvCxnSpPr>
            <p:cNvPr id="31" name="직선 화살표 연결선 30"/>
            <p:cNvCxnSpPr>
              <a:stCxn id="30" idx="1"/>
            </p:cNvCxnSpPr>
            <p:nvPr/>
          </p:nvCxnSpPr>
          <p:spPr>
            <a:xfrm flipH="1">
              <a:off x="5054673" y="922227"/>
              <a:ext cx="1367171" cy="74580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182745" y="1425325"/>
            <a:ext cx="2582226" cy="523220"/>
          </a:xfrm>
          <a:prstGeom prst="rect">
            <a:avLst/>
          </a:prstGeom>
          <a:solidFill>
            <a:srgbClr val="FFFFFF">
              <a:alpha val="49804"/>
            </a:srgbClr>
          </a:solidFill>
          <a:ln>
            <a:solidFill>
              <a:srgbClr val="FFFFFF">
                <a:alpha val="50196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강남구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송파구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788" y="840961"/>
            <a:ext cx="3713641" cy="2589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7195169" y="665219"/>
            <a:ext cx="3799402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영등포구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구로구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금천구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8136675" y="3100307"/>
            <a:ext cx="3804953" cy="2596991"/>
            <a:chOff x="8229599" y="3219496"/>
            <a:chExt cx="3708122" cy="2422867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9599" y="3244175"/>
              <a:ext cx="3708122" cy="23981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9649905" y="3219496"/>
              <a:ext cx="2287816" cy="523220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lang="ko-KR" altLang="en-US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중구</a:t>
              </a:r>
              <a:r>
                <a:rPr lang="en-US" altLang="ko-KR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마포구</a:t>
              </a:r>
              <a:r>
                <a:rPr lang="en-US" altLang="ko-KR" sz="2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2455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떡볶이 R" panose="02020603020101020101" pitchFamily="18" charset="-127"/>
                <a:ea typeface="1훈떡볶이 R" panose="02020603020101020101" pitchFamily="18" charset="-127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t="-215" r="23506" b="215"/>
          <a:stretch/>
        </p:blipFill>
        <p:spPr>
          <a:xfrm>
            <a:off x="345533" y="2422433"/>
            <a:ext cx="4629075" cy="3470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22" name="그룹 21"/>
          <p:cNvGrpSpPr/>
          <p:nvPr/>
        </p:nvGrpSpPr>
        <p:grpSpPr>
          <a:xfrm>
            <a:off x="498085" y="2638568"/>
            <a:ext cx="2342551" cy="802182"/>
            <a:chOff x="205905" y="5662761"/>
            <a:chExt cx="2342551" cy="802182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05905" y="5662761"/>
              <a:ext cx="2097970" cy="802182"/>
            </a:xfrm>
            <a:prstGeom prst="roundRect">
              <a:avLst/>
            </a:prstGeom>
            <a:solidFill>
              <a:srgbClr val="FFFFFF">
                <a:alpha val="50196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968" y="5733716"/>
              <a:ext cx="234250" cy="2912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542520" y="6030770"/>
              <a:ext cx="2005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차적으로 설정한 거점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542520" y="5733716"/>
              <a:ext cx="2005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지하철역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998" y="6024944"/>
              <a:ext cx="242074" cy="338904"/>
            </a:xfrm>
            <a:prstGeom prst="rect">
              <a:avLst/>
            </a:prstGeom>
          </p:spPr>
        </p:pic>
      </p:grpSp>
      <p:sp>
        <p:nvSpPr>
          <p:cNvPr id="20" name="그래픽 2">
            <a:extLst>
              <a:ext uri="{FF2B5EF4-FFF2-40B4-BE49-F238E27FC236}">
                <a16:creationId xmlns:a16="http://schemas.microsoft.com/office/drawing/2014/main" id="{1623C543-896F-415A-B0F5-E46793B5559F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A399D20A-0490-4357-85B1-5DB294E5F671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AF0CBE8E-71D5-4D69-BE4F-6AE89FC34C7E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547EBBC8-B0E6-45EB-A0E9-62A15EB6976A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7FCCC592-AAC1-43CF-BA1A-E5514BF0E282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CDEDF5-FB84-4860-BD91-9539DB1AAECF}"/>
              </a:ext>
            </a:extLst>
          </p:cNvPr>
          <p:cNvSpPr/>
          <p:nvPr/>
        </p:nvSpPr>
        <p:spPr>
          <a:xfrm>
            <a:off x="3188256" y="-6586"/>
            <a:ext cx="4713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02.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데이터분석 및 방향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유동인구 분석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직장 인구 분석</a:t>
            </a:r>
            <a:endParaRPr kumimoji="0" lang="en-US" altLang="ko-KR" sz="1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rcRect l="8997" t="7625" r="6341"/>
          <a:stretch/>
        </p:blipFill>
        <p:spPr>
          <a:xfrm>
            <a:off x="6653793" y="2521980"/>
            <a:ext cx="5149741" cy="3264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1967155" y="595695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 선별 장소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6653793" y="5903919"/>
            <a:ext cx="53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버스노선별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정류장별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시간대별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승하차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인원 정보 데이터</a:t>
            </a:r>
          </a:p>
        </p:txBody>
      </p:sp>
      <p:sp>
        <p:nvSpPr>
          <p:cNvPr id="33" name="화살표: 아래쪽 29">
            <a:extLst>
              <a:ext uri="{FF2B5EF4-FFF2-40B4-BE49-F238E27FC236}">
                <a16:creationId xmlns:a16="http://schemas.microsoft.com/office/drawing/2014/main" id="{F725DF85-31DC-4E15-B53B-7FB64A5548AE}"/>
              </a:ext>
            </a:extLst>
          </p:cNvPr>
          <p:cNvSpPr/>
          <p:nvPr/>
        </p:nvSpPr>
        <p:spPr>
          <a:xfrm rot="16200000">
            <a:off x="5625106" y="3169284"/>
            <a:ext cx="378191" cy="2065416"/>
          </a:xfrm>
          <a:custGeom>
            <a:avLst/>
            <a:gdLst>
              <a:gd name="connsiteX0" fmla="*/ 0 w 333693"/>
              <a:gd name="connsiteY0" fmla="*/ 2405827 h 2799735"/>
              <a:gd name="connsiteX1" fmla="*/ 83423 w 333693"/>
              <a:gd name="connsiteY1" fmla="*/ 2405827 h 2799735"/>
              <a:gd name="connsiteX2" fmla="*/ 83423 w 333693"/>
              <a:gd name="connsiteY2" fmla="*/ 0 h 2799735"/>
              <a:gd name="connsiteX3" fmla="*/ 250270 w 333693"/>
              <a:gd name="connsiteY3" fmla="*/ 0 h 2799735"/>
              <a:gd name="connsiteX4" fmla="*/ 250270 w 333693"/>
              <a:gd name="connsiteY4" fmla="*/ 2405827 h 2799735"/>
              <a:gd name="connsiteX5" fmla="*/ 333693 w 333693"/>
              <a:gd name="connsiteY5" fmla="*/ 2405827 h 2799735"/>
              <a:gd name="connsiteX6" fmla="*/ 166847 w 333693"/>
              <a:gd name="connsiteY6" fmla="*/ 2799735 h 2799735"/>
              <a:gd name="connsiteX7" fmla="*/ 0 w 333693"/>
              <a:gd name="connsiteY7" fmla="*/ 2405827 h 2799735"/>
              <a:gd name="connsiteX0" fmla="*/ 0 w 333693"/>
              <a:gd name="connsiteY0" fmla="*/ 2405827 h 2750318"/>
              <a:gd name="connsiteX1" fmla="*/ 83423 w 333693"/>
              <a:gd name="connsiteY1" fmla="*/ 2405827 h 2750318"/>
              <a:gd name="connsiteX2" fmla="*/ 83423 w 333693"/>
              <a:gd name="connsiteY2" fmla="*/ 0 h 2750318"/>
              <a:gd name="connsiteX3" fmla="*/ 250270 w 333693"/>
              <a:gd name="connsiteY3" fmla="*/ 0 h 2750318"/>
              <a:gd name="connsiteX4" fmla="*/ 250270 w 333693"/>
              <a:gd name="connsiteY4" fmla="*/ 2405827 h 2750318"/>
              <a:gd name="connsiteX5" fmla="*/ 333693 w 333693"/>
              <a:gd name="connsiteY5" fmla="*/ 2405827 h 2750318"/>
              <a:gd name="connsiteX6" fmla="*/ 155074 w 333693"/>
              <a:gd name="connsiteY6" fmla="*/ 2750318 h 2750318"/>
              <a:gd name="connsiteX7" fmla="*/ 0 w 333693"/>
              <a:gd name="connsiteY7" fmla="*/ 2405827 h 2750318"/>
              <a:gd name="connsiteX0" fmla="*/ -1 w 478957"/>
              <a:gd name="connsiteY0" fmla="*/ 2402014 h 2750318"/>
              <a:gd name="connsiteX1" fmla="*/ 228687 w 478957"/>
              <a:gd name="connsiteY1" fmla="*/ 2405827 h 2750318"/>
              <a:gd name="connsiteX2" fmla="*/ 228687 w 478957"/>
              <a:gd name="connsiteY2" fmla="*/ 0 h 2750318"/>
              <a:gd name="connsiteX3" fmla="*/ 395534 w 478957"/>
              <a:gd name="connsiteY3" fmla="*/ 0 h 2750318"/>
              <a:gd name="connsiteX4" fmla="*/ 395534 w 478957"/>
              <a:gd name="connsiteY4" fmla="*/ 2405827 h 2750318"/>
              <a:gd name="connsiteX5" fmla="*/ 478957 w 478957"/>
              <a:gd name="connsiteY5" fmla="*/ 2405827 h 2750318"/>
              <a:gd name="connsiteX6" fmla="*/ 300338 w 478957"/>
              <a:gd name="connsiteY6" fmla="*/ 2750318 h 2750318"/>
              <a:gd name="connsiteX7" fmla="*/ -1 w 478957"/>
              <a:gd name="connsiteY7" fmla="*/ 2402014 h 2750318"/>
              <a:gd name="connsiteX0" fmla="*/ 1 w 628922"/>
              <a:gd name="connsiteY0" fmla="*/ 2402014 h 2750318"/>
              <a:gd name="connsiteX1" fmla="*/ 228689 w 628922"/>
              <a:gd name="connsiteY1" fmla="*/ 2405827 h 2750318"/>
              <a:gd name="connsiteX2" fmla="*/ 228689 w 628922"/>
              <a:gd name="connsiteY2" fmla="*/ 0 h 2750318"/>
              <a:gd name="connsiteX3" fmla="*/ 395536 w 628922"/>
              <a:gd name="connsiteY3" fmla="*/ 0 h 2750318"/>
              <a:gd name="connsiteX4" fmla="*/ 395536 w 628922"/>
              <a:gd name="connsiteY4" fmla="*/ 2405827 h 2750318"/>
              <a:gd name="connsiteX5" fmla="*/ 628923 w 628922"/>
              <a:gd name="connsiteY5" fmla="*/ 2390879 h 2750318"/>
              <a:gd name="connsiteX6" fmla="*/ 300340 w 628922"/>
              <a:gd name="connsiteY6" fmla="*/ 2750318 h 2750318"/>
              <a:gd name="connsiteX7" fmla="*/ 1 w 628922"/>
              <a:gd name="connsiteY7" fmla="*/ 2402014 h 2750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922" h="2750318">
                <a:moveTo>
                  <a:pt x="1" y="2402014"/>
                </a:moveTo>
                <a:lnTo>
                  <a:pt x="228689" y="2405827"/>
                </a:lnTo>
                <a:lnTo>
                  <a:pt x="228689" y="0"/>
                </a:lnTo>
                <a:lnTo>
                  <a:pt x="395536" y="0"/>
                </a:lnTo>
                <a:lnTo>
                  <a:pt x="395536" y="2405827"/>
                </a:lnTo>
                <a:lnTo>
                  <a:pt x="628923" y="2390879"/>
                </a:lnTo>
                <a:lnTo>
                  <a:pt x="300340" y="2750318"/>
                </a:lnTo>
                <a:lnTo>
                  <a:pt x="1" y="2402014"/>
                </a:lnTo>
                <a:close/>
              </a:path>
            </a:pathLst>
          </a:cu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5192202" y="3431978"/>
            <a:ext cx="1186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최종 주차장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선정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392862" y="1590904"/>
            <a:ext cx="934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최종 장소 선정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67745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166785" y="2219229"/>
            <a:ext cx="4420481" cy="3769476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210 청춘시대 R" panose="02020603020101020101" pitchFamily="18" charset="-127"/>
              <a:ea typeface="210 청춘시대 R" panose="02020603020101020101" pitchFamily="18" charset="-127"/>
              <a:cs typeface="+mn-cs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549055" y="1881553"/>
            <a:ext cx="7888269" cy="4070114"/>
            <a:chOff x="1276508" y="1686172"/>
            <a:chExt cx="7888269" cy="4070114"/>
          </a:xfrm>
          <a:effectLst/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508" y="1686172"/>
              <a:ext cx="7174782" cy="407011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/>
              </a:solidFill>
            </a:ln>
            <a:effectLst/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6507567" y="1774486"/>
              <a:ext cx="1852418" cy="80218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6885712" y="2170613"/>
              <a:ext cx="22790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최종 주차장 </a:t>
              </a: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선정지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6885713" y="1873559"/>
              <a:ext cx="2005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지하철역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5968" y="1938062"/>
              <a:ext cx="209550" cy="17145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9054" y="2211910"/>
              <a:ext cx="240226" cy="327581"/>
            </a:xfrm>
            <a:prstGeom prst="rect">
              <a:avLst/>
            </a:prstGeom>
          </p:spPr>
        </p:pic>
      </p:grpSp>
      <p:sp>
        <p:nvSpPr>
          <p:cNvPr id="21" name="그래픽 2">
            <a:extLst>
              <a:ext uri="{FF2B5EF4-FFF2-40B4-BE49-F238E27FC236}">
                <a16:creationId xmlns:a16="http://schemas.microsoft.com/office/drawing/2014/main" id="{7CBF99BF-DAE7-426A-8F30-7E08B7A5119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515991A3-4B62-4DC6-B27B-20E45B82CA59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2A79517A-1E00-4952-9716-ED347BBE406B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E77AE81C-395B-4303-9B12-F55D2CDD1406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2372FA07-FA64-483F-BB1A-3B62420E4960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4589700" y="1111218"/>
            <a:ext cx="7475256" cy="461665"/>
          </a:xfrm>
          <a:prstGeom prst="rect">
            <a:avLst/>
          </a:prstGeom>
          <a:solidFill>
            <a:srgbClr val="FFFFFF">
              <a:alpha val="49804"/>
            </a:srgbClr>
          </a:solidFill>
          <a:ln>
            <a:solidFill>
              <a:srgbClr val="FFFFFF">
                <a:alpha val="50196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US" altLang="ko-KR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4806094" y="5988705"/>
            <a:ext cx="7374193" cy="461665"/>
          </a:xfrm>
          <a:prstGeom prst="rect">
            <a:avLst/>
          </a:prstGeom>
          <a:solidFill>
            <a:srgbClr val="FFFFFF">
              <a:alpha val="49804"/>
            </a:srgbClr>
          </a:solidFill>
          <a:ln>
            <a:solidFill>
              <a:srgbClr val="FFFFFF">
                <a:alpha val="50196"/>
              </a:srgb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</a:t>
            </a:r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퇴근 시간 버스정류장 승</a:t>
            </a:r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하차 인원을 단계구분하여 나타냄</a:t>
            </a:r>
            <a:r>
              <a:rPr lang="en-US" altLang="ko-KR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CDEDF5-FB84-4860-BD91-9539DB1AAECF}"/>
              </a:ext>
            </a:extLst>
          </p:cNvPr>
          <p:cNvSpPr/>
          <p:nvPr/>
        </p:nvSpPr>
        <p:spPr>
          <a:xfrm>
            <a:off x="3188256" y="-6586"/>
            <a:ext cx="4713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유동인구 분석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직장 인구 분석</a:t>
            </a:r>
            <a:endParaRPr lang="en-US" altLang="ko-KR" sz="1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385613" y="2615356"/>
            <a:ext cx="47078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 선별 장소 중</a:t>
            </a:r>
          </a:p>
          <a:p>
            <a:pPr lvl="0">
              <a:defRPr/>
            </a:pPr>
            <a:endParaRPr lang="ko-KR" altLang="en-US" dirty="0">
              <a:solidFill>
                <a:prstClr val="black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근방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약 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100M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이내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에 승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.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하차 인원이 많은</a:t>
            </a:r>
            <a:endParaRPr lang="en-US" altLang="ko-KR" u="sng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버스정류장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조건 </a:t>
            </a:r>
            <a:r>
              <a:rPr lang="ko-KR" altLang="en-US" u="sng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③</a:t>
            </a:r>
            <a:r>
              <a:rPr lang="ko-KR" altLang="en-US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있다면</a:t>
            </a:r>
            <a:endParaRPr lang="en-US" altLang="ko-KR" dirty="0">
              <a:solidFill>
                <a:prstClr val="black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그 곳을 </a:t>
            </a:r>
            <a:r>
              <a:rPr lang="ko-KR" altLang="en-US" dirty="0" err="1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거점지로</a:t>
            </a: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수정하였고</a:t>
            </a:r>
          </a:p>
          <a:p>
            <a:pPr lvl="0">
              <a:defRPr/>
            </a:pPr>
            <a:endParaRPr lang="ko-KR" altLang="en-US" dirty="0">
              <a:solidFill>
                <a:prstClr val="black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나머지 덜 중요하다고 생각되는</a:t>
            </a:r>
            <a:r>
              <a:rPr lang="en-US" altLang="ko-KR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즉 </a:t>
            </a:r>
            <a:r>
              <a:rPr lang="ko-KR" altLang="en-US" dirty="0" err="1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직장인구가</a:t>
            </a: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상대적으로 적거나</a:t>
            </a:r>
          </a:p>
          <a:p>
            <a:pPr lvl="0">
              <a:defRPr/>
            </a:pP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버스 이용이 적은 지역을 삭제하여</a:t>
            </a:r>
          </a:p>
          <a:p>
            <a:pPr lvl="0">
              <a:defRPr/>
            </a:pPr>
            <a:endParaRPr lang="ko-KR" altLang="en-US" dirty="0">
              <a:solidFill>
                <a:prstClr val="black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lvl="0">
              <a:defRPr/>
            </a:pPr>
            <a:r>
              <a:rPr lang="en-US" altLang="ko-KR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39</a:t>
            </a:r>
            <a:r>
              <a:rPr lang="ko-KR" altLang="en-US" dirty="0">
                <a:solidFill>
                  <a:prstClr val="black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주차장을 선정함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236887" y="1444249"/>
            <a:ext cx="934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장소 선정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5699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r="13175"/>
          <a:stretch/>
        </p:blipFill>
        <p:spPr>
          <a:xfrm>
            <a:off x="327920" y="1854233"/>
            <a:ext cx="7126015" cy="4782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그래픽 2">
            <a:extLst>
              <a:ext uri="{FF2B5EF4-FFF2-40B4-BE49-F238E27FC236}">
                <a16:creationId xmlns:a16="http://schemas.microsoft.com/office/drawing/2014/main" id="{FDA46303-0F37-4332-B6EB-545CBAC059F6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그래픽 2">
            <a:extLst>
              <a:ext uri="{FF2B5EF4-FFF2-40B4-BE49-F238E27FC236}">
                <a16:creationId xmlns:a16="http://schemas.microsoft.com/office/drawing/2014/main" id="{E14C4E6C-1F5F-42A0-A926-19C97C7D79D9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" name="그래픽 2">
            <a:extLst>
              <a:ext uri="{FF2B5EF4-FFF2-40B4-BE49-F238E27FC236}">
                <a16:creationId xmlns:a16="http://schemas.microsoft.com/office/drawing/2014/main" id="{C2807B7C-EE3F-45AA-AA9A-034F76E9B3B3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2">
            <a:extLst>
              <a:ext uri="{FF2B5EF4-FFF2-40B4-BE49-F238E27FC236}">
                <a16:creationId xmlns:a16="http://schemas.microsoft.com/office/drawing/2014/main" id="{A78E01F7-0B06-48B0-A62E-7AFFF30AAC8F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2">
            <a:extLst>
              <a:ext uri="{FF2B5EF4-FFF2-40B4-BE49-F238E27FC236}">
                <a16:creationId xmlns:a16="http://schemas.microsoft.com/office/drawing/2014/main" id="{A46551B4-982E-4CF5-B886-C0A258969133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7D7C4-2156-4979-A8A4-621BF045220B}"/>
              </a:ext>
            </a:extLst>
          </p:cNvPr>
          <p:cNvSpPr txBox="1"/>
          <p:nvPr/>
        </p:nvSpPr>
        <p:spPr>
          <a:xfrm>
            <a:off x="96367" y="1206923"/>
            <a:ext cx="9341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주차장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선정지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장소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이외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39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CDEDF5-FB84-4860-BD91-9539DB1AAECF}"/>
              </a:ext>
            </a:extLst>
          </p:cNvPr>
          <p:cNvSpPr/>
          <p:nvPr/>
        </p:nvSpPr>
        <p:spPr>
          <a:xfrm>
            <a:off x="3188256" y="-6586"/>
            <a:ext cx="47137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유동인구 분석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직장 인구 분석</a:t>
            </a:r>
            <a:endParaRPr lang="en-US" altLang="ko-KR" sz="1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649178" y="1668588"/>
            <a:ext cx="4415778" cy="2727065"/>
            <a:chOff x="274320" y="1292813"/>
            <a:chExt cx="7353040" cy="4758965"/>
          </a:xfrm>
        </p:grpSpPr>
        <p:graphicFrame>
          <p:nvGraphicFramePr>
            <p:cNvPr id="24" name="Google Shape;409;p18" title="주차장 수">
              <a:extLst>
                <a:ext uri="{FF2B5EF4-FFF2-40B4-BE49-F238E27FC236}">
                  <a16:creationId xmlns:a16="http://schemas.microsoft.com/office/drawing/2014/main" id="{EC030C5C-CC12-402D-9A3A-E796DE4E5DD8}"/>
                </a:ext>
              </a:extLst>
            </p:cNvPr>
            <p:cNvGraphicFramePr/>
            <p:nvPr/>
          </p:nvGraphicFramePr>
          <p:xfrm>
            <a:off x="274320" y="1292813"/>
            <a:ext cx="7353040" cy="47589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5751083" y="504242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Light" panose="00000300000000000000" pitchFamily="2" charset="-127"/>
                </a:rPr>
                <a:t>…</a:t>
              </a:r>
              <a:endParaRPr lang="ko-KR" altLang="en-US" dirty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596242" y="4883139"/>
            <a:ext cx="44215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현재는 직장 인구가 많은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지하철역 중심으로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거점지를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선정하였지만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후에 퍼스널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주차장을 더 짓는다면 이 방법을 더 넓은 지역에 적용할 수 있을 것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270674" y="1437755"/>
            <a:ext cx="1794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포인트 점 개수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391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140981-7EE8-4F3C-A551-C293032CCE24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상주인구 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7D5C2-668B-4113-B117-F447F6CBB080}"/>
              </a:ext>
            </a:extLst>
          </p:cNvPr>
          <p:cNvSpPr txBox="1"/>
          <p:nvPr/>
        </p:nvSpPr>
        <p:spPr>
          <a:xfrm>
            <a:off x="7354922" y="1689903"/>
            <a:ext cx="432879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도로명 주소 기반 건물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 데이터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캠퍼스 데이터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단독주택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다가구 주택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공동 주택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아파트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     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연립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주택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다세대 주택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기숙사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등 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      </a:t>
            </a:r>
            <a:r>
              <a:rPr lang="ko-KR" altLang="en-US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주거공간을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추출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해 </a:t>
            </a:r>
            <a:r>
              <a:rPr lang="ko-KR" altLang="en-US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온도지도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만듦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밝을 수록 더 많은 인원이 분포한 지역임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58D2D-7EFA-4173-8470-30EB59D7CA93}"/>
              </a:ext>
            </a:extLst>
          </p:cNvPr>
          <p:cNvSpPr txBox="1"/>
          <p:nvPr/>
        </p:nvSpPr>
        <p:spPr>
          <a:xfrm>
            <a:off x="7414083" y="4705664"/>
            <a:ext cx="452172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주거 공간으로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파악되는 구</a:t>
            </a:r>
            <a:endParaRPr lang="en-US" altLang="ko-KR">
              <a:latin typeface="배달의민족 주아" panose="02020603020101020101" pitchFamily="18" charset="-127"/>
              <a:ea typeface="배달의민족 주아" panose="02020603020101020101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   :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강북구</a:t>
            </a:r>
            <a:r>
              <a:rPr lang="en-US" altLang="ko-KR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동대문구</a:t>
            </a:r>
            <a:r>
              <a:rPr lang="en-US" altLang="ko-KR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중랑구</a:t>
            </a:r>
            <a:r>
              <a:rPr lang="en-US" altLang="ko-KR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광진구</a:t>
            </a:r>
            <a:r>
              <a:rPr lang="en-US" altLang="ko-KR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동작구</a:t>
            </a:r>
            <a:r>
              <a:rPr lang="en-US" altLang="ko-KR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은평구 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77E142-3FCF-4998-B02E-91670149DFD4}"/>
              </a:ext>
            </a:extLst>
          </p:cNvPr>
          <p:cNvSpPr txBox="1"/>
          <p:nvPr/>
        </p:nvSpPr>
        <p:spPr>
          <a:xfrm>
            <a:off x="615322" y="734015"/>
            <a:ext cx="3530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kumimoji="0" lang="ko-KR" altLang="en-US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32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kumimoji="0" lang="en-US" altLang="ko-KR" sz="3200" b="0" i="0" u="none" strike="noStrike" kern="1200" cap="none" spc="0" normalizeH="0" baseline="0" noProof="0" dirty="0">
              <a:ln w="38100"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D47D9CE-A4F5-4B70-B85E-5684899BD975}"/>
              </a:ext>
            </a:extLst>
          </p:cNvPr>
          <p:cNvSpPr/>
          <p:nvPr/>
        </p:nvSpPr>
        <p:spPr>
          <a:xfrm>
            <a:off x="615322" y="1631285"/>
            <a:ext cx="6476142" cy="506203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3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63079B-2D86-4750-BA0A-5534AE9F56C1}"/>
              </a:ext>
            </a:extLst>
          </p:cNvPr>
          <p:cNvGrpSpPr/>
          <p:nvPr/>
        </p:nvGrpSpPr>
        <p:grpSpPr>
          <a:xfrm>
            <a:off x="592616" y="226579"/>
            <a:ext cx="1539083" cy="580181"/>
            <a:chOff x="592616" y="226579"/>
            <a:chExt cx="1539083" cy="580181"/>
          </a:xfrm>
        </p:grpSpPr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0CF0BB8B-ABAE-4155-B4C1-CA3F65FD3A3E}"/>
                </a:ext>
              </a:extLst>
            </p:cNvPr>
            <p:cNvSpPr/>
            <p:nvPr/>
          </p:nvSpPr>
          <p:spPr>
            <a:xfrm>
              <a:off x="592616" y="229228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40C7496E-766B-46D6-A671-010A864E6F7B}"/>
                </a:ext>
              </a:extLst>
            </p:cNvPr>
            <p:cNvSpPr/>
            <p:nvPr/>
          </p:nvSpPr>
          <p:spPr>
            <a:xfrm>
              <a:off x="819835" y="22658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077D3276-DF4E-46C5-9941-674FA9C79919}"/>
                </a:ext>
              </a:extLst>
            </p:cNvPr>
            <p:cNvSpPr/>
            <p:nvPr/>
          </p:nvSpPr>
          <p:spPr>
            <a:xfrm>
              <a:off x="1060916" y="226579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EC4DCA10-73A4-4953-AC33-8DF3F6F79C59}"/>
                </a:ext>
              </a:extLst>
            </p:cNvPr>
            <p:cNvSpPr/>
            <p:nvPr/>
          </p:nvSpPr>
          <p:spPr>
            <a:xfrm>
              <a:off x="1274382" y="229355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36AE8B12-4192-40BD-8376-300D76657CE4}"/>
                </a:ext>
              </a:extLst>
            </p:cNvPr>
            <p:cNvSpPr/>
            <p:nvPr/>
          </p:nvSpPr>
          <p:spPr>
            <a:xfrm>
              <a:off x="1519442" y="22777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BA7BFDA-2D3A-4FC0-B140-042FA31D4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600099"/>
              </p:ext>
            </p:extLst>
          </p:nvPr>
        </p:nvGraphicFramePr>
        <p:xfrm>
          <a:off x="0" y="1699842"/>
          <a:ext cx="6623598" cy="474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02D1F3-B7C1-4044-80AF-61E2362DBF96}"/>
              </a:ext>
            </a:extLst>
          </p:cNvPr>
          <p:cNvSpPr/>
          <p:nvPr/>
        </p:nvSpPr>
        <p:spPr>
          <a:xfrm>
            <a:off x="1532288" y="2688207"/>
            <a:ext cx="2043306" cy="3755790"/>
          </a:xfrm>
          <a:prstGeom prst="rect">
            <a:avLst/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40C73727-B343-49D2-8298-B8414877DC99}"/>
              </a:ext>
            </a:extLst>
          </p:cNvPr>
          <p:cNvSpPr/>
          <p:nvPr/>
        </p:nvSpPr>
        <p:spPr>
          <a:xfrm>
            <a:off x="3575594" y="2771142"/>
            <a:ext cx="3314700" cy="259773"/>
          </a:xfrm>
          <a:prstGeom prst="rightArrow">
            <a:avLst/>
          </a:prstGeom>
          <a:solidFill>
            <a:srgbClr val="E20000"/>
          </a:solidFill>
          <a:ln>
            <a:solidFill>
              <a:srgbClr val="E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446FB5-F92E-4E2E-8EA0-C5BCAFF38DED}"/>
              </a:ext>
            </a:extLst>
          </p:cNvPr>
          <p:cNvSpPr txBox="1"/>
          <p:nvPr/>
        </p:nvSpPr>
        <p:spPr>
          <a:xfrm>
            <a:off x="7060015" y="2244584"/>
            <a:ext cx="2752677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20~30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대가 전체 사용자의</a:t>
            </a: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</a:t>
            </a:r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 차지함</a:t>
            </a: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347DE45-890B-43D3-993F-F7A13C160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953" y="3398293"/>
            <a:ext cx="5146964" cy="28579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60830D2-F6B1-4DCC-A1E7-B5D371747BF7}"/>
              </a:ext>
            </a:extLst>
          </p:cNvPr>
          <p:cNvSpPr txBox="1"/>
          <p:nvPr/>
        </p:nvSpPr>
        <p:spPr>
          <a:xfrm>
            <a:off x="6550548" y="6522212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일레클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2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A5B068-EAF7-4A08-8E56-7F17CD38848E}"/>
              </a:ext>
            </a:extLst>
          </p:cNvPr>
          <p:cNvSpPr txBox="1"/>
          <p:nvPr/>
        </p:nvSpPr>
        <p:spPr>
          <a:xfrm>
            <a:off x="429731" y="6571462"/>
            <a:ext cx="1483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모바일 인덱스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2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77E142-3FCF-4998-B02E-91670149DFD4}"/>
              </a:ext>
            </a:extLst>
          </p:cNvPr>
          <p:cNvSpPr txBox="1"/>
          <p:nvPr/>
        </p:nvSpPr>
        <p:spPr>
          <a:xfrm>
            <a:off x="327920" y="823549"/>
            <a:ext cx="3530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kumimoji="0" lang="ko-KR" altLang="en-US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32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kumimoji="0" lang="en-US" altLang="ko-KR" sz="3200" b="0" i="0" u="none" strike="noStrike" kern="1200" cap="none" spc="0" normalizeH="0" baseline="0" noProof="0" dirty="0">
              <a:ln w="38100"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140981-7EE8-4F3C-A551-C293032CCE24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상주인구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35460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F9B9AEF-2A84-402B-81CB-09A2B15B1312}"/>
              </a:ext>
            </a:extLst>
          </p:cNvPr>
          <p:cNvSpPr/>
          <p:nvPr/>
        </p:nvSpPr>
        <p:spPr>
          <a:xfrm>
            <a:off x="6667836" y="2047136"/>
            <a:ext cx="5003441" cy="425098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8809D5-0E84-4466-B5DB-B3016C1076C2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상주인구 데이터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CC3F8-6307-4566-9750-5A8876725E52}"/>
              </a:ext>
            </a:extLst>
          </p:cNvPr>
          <p:cNvSpPr txBox="1"/>
          <p:nvPr/>
        </p:nvSpPr>
        <p:spPr>
          <a:xfrm>
            <a:off x="604838" y="1708180"/>
            <a:ext cx="1000688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더 세부적으로 파악하기 위해 </a:t>
            </a:r>
            <a:r>
              <a:rPr lang="ko-KR" altLang="en-US" sz="2000" dirty="0">
                <a:solidFill>
                  <a:srgbClr val="F2150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추출된 구에 속하는 행정동의 상주 인구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시각화 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연령대는 이전 자료에 따라 퍼스널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소비자 층인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30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대로 제한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741976-5DFC-4FF0-A600-25EC231C459F}"/>
              </a:ext>
            </a:extLst>
          </p:cNvPr>
          <p:cNvSpPr txBox="1"/>
          <p:nvPr/>
        </p:nvSpPr>
        <p:spPr>
          <a:xfrm>
            <a:off x="608108" y="768202"/>
            <a:ext cx="3530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kumimoji="0" lang="ko-KR" altLang="en-US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32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kumimoji="0" lang="en-US" altLang="ko-KR" sz="3200" b="0" i="0" u="none" strike="noStrike" kern="1200" cap="none" spc="0" normalizeH="0" baseline="0" noProof="0" dirty="0">
              <a:ln w="38100"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5F7D65-ED8B-4EB4-AC25-06B40842DE7C}"/>
              </a:ext>
            </a:extLst>
          </p:cNvPr>
          <p:cNvGrpSpPr/>
          <p:nvPr/>
        </p:nvGrpSpPr>
        <p:grpSpPr>
          <a:xfrm>
            <a:off x="498493" y="2685317"/>
            <a:ext cx="6577653" cy="3700819"/>
            <a:chOff x="498493" y="2685317"/>
            <a:chExt cx="6577653" cy="370081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1912DAA-A25B-4118-A74A-080791FD0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02" r="51028"/>
            <a:stretch/>
          </p:blipFill>
          <p:spPr>
            <a:xfrm>
              <a:off x="498493" y="5509808"/>
              <a:ext cx="5796824" cy="78831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5659802-FC34-451D-A8D5-98A6099F9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163" b="28087"/>
            <a:stretch/>
          </p:blipFill>
          <p:spPr>
            <a:xfrm>
              <a:off x="520723" y="2757622"/>
              <a:ext cx="5774594" cy="294857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1B661ED-2C74-44CB-AB38-56C8EF58676A}"/>
                </a:ext>
              </a:extLst>
            </p:cNvPr>
            <p:cNvGrpSpPr/>
            <p:nvPr/>
          </p:nvGrpSpPr>
          <p:grpSpPr>
            <a:xfrm>
              <a:off x="621193" y="2685317"/>
              <a:ext cx="2122007" cy="3700819"/>
              <a:chOff x="520723" y="2826203"/>
              <a:chExt cx="1599493" cy="3700819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B56BFA5C-62FA-4F31-84B4-9A13F62B876A}"/>
                  </a:ext>
                </a:extLst>
              </p:cNvPr>
              <p:cNvSpPr/>
              <p:nvPr/>
            </p:nvSpPr>
            <p:spPr>
              <a:xfrm>
                <a:off x="520723" y="2826203"/>
                <a:ext cx="748496" cy="3700819"/>
              </a:xfrm>
              <a:prstGeom prst="rect">
                <a:avLst/>
              </a:prstGeom>
              <a:noFill/>
              <a:ln w="28575">
                <a:solidFill>
                  <a:srgbClr val="F21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화살표: 오른쪽 3">
                <a:extLst>
                  <a:ext uri="{FF2B5EF4-FFF2-40B4-BE49-F238E27FC236}">
                    <a16:creationId xmlns:a16="http://schemas.microsoft.com/office/drawing/2014/main" id="{7BEB61A8-55AE-460C-AE7D-56EA60E1C6A3}"/>
                  </a:ext>
                </a:extLst>
              </p:cNvPr>
              <p:cNvSpPr/>
              <p:nvPr/>
            </p:nvSpPr>
            <p:spPr>
              <a:xfrm>
                <a:off x="1269220" y="3262861"/>
                <a:ext cx="850996" cy="289560"/>
              </a:xfrm>
              <a:prstGeom prst="rightArrow">
                <a:avLst/>
              </a:prstGeom>
              <a:solidFill>
                <a:srgbClr val="F2150E"/>
              </a:solidFill>
              <a:ln>
                <a:solidFill>
                  <a:srgbClr val="F215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9114A8-A627-41DB-92C4-26B060DE57BC}"/>
                </a:ext>
              </a:extLst>
            </p:cNvPr>
            <p:cNvSpPr txBox="1"/>
            <p:nvPr/>
          </p:nvSpPr>
          <p:spPr>
            <a:xfrm>
              <a:off x="2504799" y="3001150"/>
              <a:ext cx="45713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    상위 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9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개 동 추출</a:t>
              </a:r>
              <a:endPara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    :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 상도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1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화양동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대방동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광장동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당산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2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</a:t>
              </a:r>
            </a:p>
            <a:p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      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흑석동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신림동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신내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1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동</a:t>
              </a:r>
              <a:r>
                <a:rPr lang="en-US" altLang="ko-KR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2000">
                  <a:latin typeface="배달의민족 주아" panose="02020603020101020101" pitchFamily="18" charset="-127"/>
                  <a:ea typeface="배달의민족 주아" panose="02020603020101020101" pitchFamily="18" charset="-127"/>
                  <a:sym typeface="Wingdings" panose="05000000000000000000" pitchFamily="2" charset="2"/>
                </a:rPr>
                <a:t>신사동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97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EA118B2-EB48-4CD4-A9DB-CF0C3540368E}"/>
              </a:ext>
            </a:extLst>
          </p:cNvPr>
          <p:cNvSpPr/>
          <p:nvPr/>
        </p:nvSpPr>
        <p:spPr>
          <a:xfrm>
            <a:off x="0" y="2265139"/>
            <a:ext cx="12192000" cy="17897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1. </a:t>
            </a:r>
            <a:r>
              <a:rPr lang="ko-KR" altLang="en-US" sz="3200" b="1" kern="0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주제 선정 및 배경</a:t>
            </a:r>
            <a:endParaRPr lang="en-US" altLang="ko-KR" sz="3200" b="1" kern="0" dirty="0">
              <a:solidFill>
                <a:schemeClr val="tx1"/>
              </a:solidFill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C402EE-6A2B-4D86-B4AB-CA6D6C96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5" name="그래픽 2">
            <a:extLst>
              <a:ext uri="{FF2B5EF4-FFF2-40B4-BE49-F238E27FC236}">
                <a16:creationId xmlns:a16="http://schemas.microsoft.com/office/drawing/2014/main" id="{40F43D28-E5E1-4AA5-97C2-B33A9CA8F4A5}"/>
              </a:ext>
            </a:extLst>
          </p:cNvPr>
          <p:cNvSpPr/>
          <p:nvPr/>
        </p:nvSpPr>
        <p:spPr>
          <a:xfrm>
            <a:off x="7562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7378B497-27D8-4319-8375-DAD173397613}"/>
              </a:ext>
            </a:extLst>
          </p:cNvPr>
          <p:cNvSpPr/>
          <p:nvPr/>
        </p:nvSpPr>
        <p:spPr>
          <a:xfrm>
            <a:off x="7943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25375A28-D035-4254-BDFD-11B8B317997D}"/>
              </a:ext>
            </a:extLst>
          </p:cNvPr>
          <p:cNvSpPr/>
          <p:nvPr/>
        </p:nvSpPr>
        <p:spPr>
          <a:xfrm>
            <a:off x="8324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5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140981-7EE8-4F3C-A551-C293032CCE24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상주인구 데이터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818D2-7EF9-4A4B-8C4A-F48F202F3CAA}"/>
              </a:ext>
            </a:extLst>
          </p:cNvPr>
          <p:cNvSpPr txBox="1"/>
          <p:nvPr/>
        </p:nvSpPr>
        <p:spPr>
          <a:xfrm>
            <a:off x="6042112" y="1833348"/>
            <a:ext cx="6149888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추출된 동 중에서 </a:t>
            </a:r>
            <a:r>
              <a:rPr lang="ko-KR" altLang="en-US" dirty="0" err="1"/>
              <a:t>주차장으로서의</a:t>
            </a:r>
            <a:r>
              <a:rPr lang="ko-KR" altLang="en-US" dirty="0"/>
              <a:t> 역할을 할 수 있으면서</a:t>
            </a:r>
            <a:r>
              <a:rPr lang="en-US" altLang="ko-KR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/>
              <a:t>이용자가 </a:t>
            </a:r>
            <a:r>
              <a:rPr lang="ko-KR" altLang="en-US" dirty="0"/>
              <a:t>많은 곳으로 </a:t>
            </a:r>
            <a:r>
              <a:rPr lang="en-US" altLang="ko-KR" dirty="0"/>
              <a:t>“</a:t>
            </a:r>
            <a:r>
              <a:rPr lang="ko-KR" altLang="en-US" dirty="0">
                <a:solidFill>
                  <a:srgbClr val="FF0000"/>
                </a:solidFill>
              </a:rPr>
              <a:t>학교</a:t>
            </a:r>
            <a:r>
              <a:rPr lang="en-US" altLang="ko-KR" dirty="0"/>
              <a:t>”</a:t>
            </a:r>
            <a:r>
              <a:rPr lang="ko-KR" altLang="en-US" dirty="0"/>
              <a:t>라는 공간을 설정하고</a:t>
            </a:r>
            <a:r>
              <a:rPr lang="en-US" altLang="ko-KR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/>
              <a:t>이용가능한 </a:t>
            </a:r>
            <a:r>
              <a:rPr lang="ko-KR" altLang="en-US" dirty="0"/>
              <a:t>연령대인 중학교</a:t>
            </a:r>
            <a:r>
              <a:rPr lang="en-US" altLang="ko-KR" dirty="0"/>
              <a:t>, </a:t>
            </a:r>
            <a:r>
              <a:rPr lang="ko-KR" altLang="en-US" dirty="0"/>
              <a:t>고등학교</a:t>
            </a:r>
            <a:r>
              <a:rPr lang="en-US" altLang="ko-KR" dirty="0"/>
              <a:t>, </a:t>
            </a:r>
            <a:r>
              <a:rPr lang="ko-KR" altLang="en-US" dirty="0"/>
              <a:t>대학교를 </a:t>
            </a:r>
            <a:r>
              <a:rPr lang="ko-KR" altLang="en-US"/>
              <a:t>바탕으로 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ko-KR" altLang="en-US"/>
              <a:t>주차장 </a:t>
            </a:r>
            <a:r>
              <a:rPr lang="ko-KR" altLang="en-US" dirty="0"/>
              <a:t>입지 선정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r>
              <a:rPr lang="ko-KR" altLang="en-US"/>
              <a:t>학군 </a:t>
            </a:r>
            <a:r>
              <a:rPr lang="ko-KR" altLang="en-US">
                <a:solidFill>
                  <a:srgbClr val="FF0000"/>
                </a:solidFill>
              </a:rPr>
              <a:t>온도지도</a:t>
            </a:r>
            <a:r>
              <a:rPr lang="ko-KR" altLang="en-US"/>
              <a:t>를 통해</a:t>
            </a:r>
            <a:r>
              <a:rPr lang="en-US" altLang="ko-KR"/>
              <a:t> </a:t>
            </a:r>
            <a:r>
              <a:rPr lang="ko-KR" altLang="en-US"/>
              <a:t>학군 밀집 지역 파악 가능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en-US" altLang="ko-KR"/>
              <a:t>(</a:t>
            </a:r>
            <a:r>
              <a:rPr lang="ko-KR" altLang="en-US"/>
              <a:t>고등학교</a:t>
            </a:r>
            <a:r>
              <a:rPr lang="en-US" altLang="ko-KR"/>
              <a:t>, </a:t>
            </a:r>
            <a:r>
              <a:rPr lang="ko-KR" altLang="en-US"/>
              <a:t>대학교를 기준으로 한 온도지도</a:t>
            </a:r>
            <a:r>
              <a:rPr lang="en-US" altLang="ko-KR"/>
              <a:t>)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2C4B2A5-E1D9-48CD-85C3-83AB52245891}"/>
              </a:ext>
            </a:extLst>
          </p:cNvPr>
          <p:cNvSpPr/>
          <p:nvPr/>
        </p:nvSpPr>
        <p:spPr>
          <a:xfrm>
            <a:off x="568676" y="1622971"/>
            <a:ext cx="5176517" cy="432182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92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140981-7EE8-4F3C-A551-C293032CCE24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주거공간 데이터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CB55A6-C372-4B62-9449-C4E5B4F9E5E2}"/>
              </a:ext>
            </a:extLst>
          </p:cNvPr>
          <p:cNvSpPr txBox="1"/>
          <p:nvPr/>
        </p:nvSpPr>
        <p:spPr>
          <a:xfrm>
            <a:off x="7730486" y="2361400"/>
            <a:ext cx="4168129" cy="2135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 분포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퍼스널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주차장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목적에 맞게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온도지도에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나타나지 않은 지역을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중심으로 입지 선정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570277-C421-4A72-8FE3-7670F64F9529}"/>
              </a:ext>
            </a:extLst>
          </p:cNvPr>
          <p:cNvSpPr/>
          <p:nvPr/>
        </p:nvSpPr>
        <p:spPr>
          <a:xfrm>
            <a:off x="819834" y="1444249"/>
            <a:ext cx="6685865" cy="490575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9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140981-7EE8-4F3C-A551-C293032CCE24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주거공간 데이터 분석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70E0F0-BA19-41AD-88DA-DBF592AC29E0}"/>
              </a:ext>
            </a:extLst>
          </p:cNvPr>
          <p:cNvSpPr/>
          <p:nvPr/>
        </p:nvSpPr>
        <p:spPr>
          <a:xfrm>
            <a:off x="819835" y="1347225"/>
            <a:ext cx="7082186" cy="5149788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BBCB16-52D8-4BCF-AD51-0E39AB1F0AE0}"/>
              </a:ext>
            </a:extLst>
          </p:cNvPr>
          <p:cNvSpPr txBox="1"/>
          <p:nvPr/>
        </p:nvSpPr>
        <p:spPr>
          <a:xfrm>
            <a:off x="8083707" y="2271639"/>
            <a:ext cx="3767735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앞서 파악한 상주인구 분포 지역을 통해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 연령층 중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대의 특징인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학교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분포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파악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이와 더불어 </a:t>
            </a:r>
            <a:r>
              <a:rPr lang="ko-KR" altLang="en-US" dirty="0" err="1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부족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하다고 판단되는 위치를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선정했다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522427D-2FFC-4034-A524-92ABD0151489}"/>
              </a:ext>
            </a:extLst>
          </p:cNvPr>
          <p:cNvSpPr/>
          <p:nvPr/>
        </p:nvSpPr>
        <p:spPr>
          <a:xfrm>
            <a:off x="8161816" y="1531917"/>
            <a:ext cx="3689626" cy="4917287"/>
          </a:xfrm>
          <a:prstGeom prst="roundRect">
            <a:avLst/>
          </a:prstGeom>
          <a:noFill/>
          <a:ln w="28575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938BF0-8BF9-4AE7-8006-7DFCC03114A0}"/>
              </a:ext>
            </a:extLst>
          </p:cNvPr>
          <p:cNvSpPr txBox="1"/>
          <p:nvPr/>
        </p:nvSpPr>
        <p:spPr>
          <a:xfrm>
            <a:off x="8751773" y="1239291"/>
            <a:ext cx="25097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최종 장소 선정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9897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8809D5-0E84-4466-B5DB-B3016C1076C2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상업공간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D47C22D-07B4-4CBB-8E9C-E85233A8E883}"/>
              </a:ext>
            </a:extLst>
          </p:cNvPr>
          <p:cNvGrpSpPr/>
          <p:nvPr/>
        </p:nvGrpSpPr>
        <p:grpSpPr>
          <a:xfrm>
            <a:off x="440126" y="1531917"/>
            <a:ext cx="6548097" cy="4917287"/>
            <a:chOff x="853972" y="1796866"/>
            <a:chExt cx="6548097" cy="491728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06C20989-68AD-4E1E-BDE2-FC42EE9362C1}"/>
                </a:ext>
              </a:extLst>
            </p:cNvPr>
            <p:cNvSpPr/>
            <p:nvPr/>
          </p:nvSpPr>
          <p:spPr>
            <a:xfrm>
              <a:off x="853972" y="1796866"/>
              <a:ext cx="6548097" cy="4917287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95027-6BE0-4FFF-83F1-BAEEC27868DF}"/>
                </a:ext>
              </a:extLst>
            </p:cNvPr>
            <p:cNvSpPr/>
            <p:nvPr/>
          </p:nvSpPr>
          <p:spPr>
            <a:xfrm>
              <a:off x="3736779" y="3871051"/>
              <a:ext cx="946148" cy="911106"/>
            </a:xfrm>
            <a:prstGeom prst="ellipse">
              <a:avLst/>
            </a:prstGeom>
            <a:noFill/>
            <a:ln w="57150">
              <a:solidFill>
                <a:srgbClr val="F21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2E10258-4AD0-41BF-9ADD-A18C385C5449}"/>
                </a:ext>
              </a:extLst>
            </p:cNvPr>
            <p:cNvSpPr/>
            <p:nvPr/>
          </p:nvSpPr>
          <p:spPr>
            <a:xfrm>
              <a:off x="4789930" y="4895420"/>
              <a:ext cx="946147" cy="911106"/>
            </a:xfrm>
            <a:prstGeom prst="ellipse">
              <a:avLst/>
            </a:prstGeom>
            <a:noFill/>
            <a:ln w="57150">
              <a:solidFill>
                <a:srgbClr val="F21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CC1CED3-2694-4D23-9845-E385C64644BB}"/>
                </a:ext>
              </a:extLst>
            </p:cNvPr>
            <p:cNvSpPr/>
            <p:nvPr/>
          </p:nvSpPr>
          <p:spPr>
            <a:xfrm>
              <a:off x="2567679" y="5222918"/>
              <a:ext cx="946147" cy="911106"/>
            </a:xfrm>
            <a:prstGeom prst="ellipse">
              <a:avLst/>
            </a:prstGeom>
            <a:noFill/>
            <a:ln w="57150">
              <a:solidFill>
                <a:srgbClr val="F21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4331469-C5CE-46BF-83F4-BBE604573362}"/>
              </a:ext>
            </a:extLst>
          </p:cNvPr>
          <p:cNvGrpSpPr/>
          <p:nvPr/>
        </p:nvGrpSpPr>
        <p:grpSpPr>
          <a:xfrm>
            <a:off x="7023865" y="845646"/>
            <a:ext cx="4827577" cy="5603558"/>
            <a:chOff x="7237379" y="1036038"/>
            <a:chExt cx="4827577" cy="56035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8CC3F8-6307-4566-9750-5A8876725E52}"/>
                </a:ext>
              </a:extLst>
            </p:cNvPr>
            <p:cNvSpPr txBox="1"/>
            <p:nvPr/>
          </p:nvSpPr>
          <p:spPr>
            <a:xfrm>
              <a:off x="7298227" y="4021160"/>
              <a:ext cx="4713765" cy="236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퍼스널 </a:t>
              </a: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모빌리티의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단거리 이동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특성을 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고려해본다면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거주지역과 직장인 밀집 지역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유동인구 많은 지역 외에도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“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상업공간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근처에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추가적인 주차장 부지 선정이 가능 할 것이라 </a:t>
              </a:r>
              <a:endPara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생각 됨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E65188-365D-4705-8A60-4ADB85C4119B}"/>
                </a:ext>
              </a:extLst>
            </p:cNvPr>
            <p:cNvSpPr txBox="1"/>
            <p:nvPr/>
          </p:nvSpPr>
          <p:spPr>
            <a:xfrm>
              <a:off x="7634396" y="2120640"/>
              <a:ext cx="4007828" cy="1900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단계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/>
                <a:t>서울 특별시 빅데이터 캠퍼스 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en-US" altLang="ko-KR" sz="2000" dirty="0"/>
                <a:t>‘</a:t>
              </a:r>
              <a:r>
                <a:rPr lang="ko-KR" altLang="en-US" sz="2000" dirty="0"/>
                <a:t>서울시 </a:t>
              </a:r>
              <a:r>
                <a:rPr lang="ko-KR" altLang="en-US" sz="2000" dirty="0" err="1"/>
                <a:t>상권발달</a:t>
              </a:r>
              <a:r>
                <a:rPr lang="ko-KR" altLang="en-US" sz="2000" dirty="0"/>
                <a:t> 개별지수데이터</a:t>
              </a:r>
              <a:r>
                <a:rPr lang="en-US" altLang="ko-KR" sz="2000" dirty="0"/>
                <a:t>’</a:t>
              </a:r>
              <a:r>
                <a:rPr lang="ko-KR" altLang="en-US" sz="2000" dirty="0"/>
                <a:t>로부터</a:t>
              </a:r>
              <a:endParaRPr lang="en-US" altLang="ko-KR" sz="2000" dirty="0"/>
            </a:p>
            <a:p>
              <a:pPr>
                <a:lnSpc>
                  <a:spcPct val="150000"/>
                </a:lnSpc>
              </a:pPr>
              <a:r>
                <a:rPr lang="ko-KR" altLang="en-US" sz="2000" u="sng" dirty="0" err="1">
                  <a:solidFill>
                    <a:srgbClr val="F2150E"/>
                  </a:solidFill>
                </a:rPr>
                <a:t>발달상권</a:t>
              </a:r>
              <a:r>
                <a:rPr lang="en-US" altLang="ko-KR" sz="2000" u="sng" dirty="0">
                  <a:solidFill>
                    <a:srgbClr val="F2150E"/>
                  </a:solidFill>
                </a:rPr>
                <a:t>, </a:t>
              </a:r>
              <a:r>
                <a:rPr lang="ko-KR" altLang="en-US" sz="2000" u="sng" dirty="0">
                  <a:solidFill>
                    <a:srgbClr val="F2150E"/>
                  </a:solidFill>
                </a:rPr>
                <a:t>골목상권 분포 지역 파악</a:t>
              </a:r>
              <a:r>
                <a:rPr lang="en-US" altLang="ko-KR" sz="2000" dirty="0"/>
                <a:t>.</a:t>
              </a:r>
              <a:endParaRPr lang="ko-KR" altLang="en-US" sz="2000" dirty="0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8A5F25FB-636A-4A6F-B9FE-C68BE739A45A}"/>
                </a:ext>
              </a:extLst>
            </p:cNvPr>
            <p:cNvSpPr/>
            <p:nvPr/>
          </p:nvSpPr>
          <p:spPr>
            <a:xfrm>
              <a:off x="7237379" y="1722309"/>
              <a:ext cx="4827577" cy="4917287"/>
            </a:xfrm>
            <a:prstGeom prst="roundRect">
              <a:avLst/>
            </a:prstGeom>
            <a:noFill/>
            <a:ln w="28575"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C8F4B5-9C94-4E94-B6E5-8FA70F47175B}"/>
                </a:ext>
              </a:extLst>
            </p:cNvPr>
            <p:cNvSpPr txBox="1"/>
            <p:nvPr/>
          </p:nvSpPr>
          <p:spPr>
            <a:xfrm>
              <a:off x="7880457" y="1036038"/>
              <a:ext cx="3515706" cy="107721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kumimoji="0" lang="ko-KR" altLang="en-US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주차장 선정 방법 </a:t>
              </a:r>
              <a:r>
                <a:rPr lang="en-US" altLang="ko-KR" sz="3200" b="1" dirty="0">
                  <a:ln w="38100">
                    <a:noFill/>
                  </a:ln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kumimoji="0" lang="en-US" altLang="ko-KR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kumimoji="0" lang="en-US" altLang="ko-KR" sz="3200" b="0" i="0" u="none" strike="noStrike" kern="1200" cap="none" spc="0" normalizeH="0" baseline="0" noProof="0" dirty="0">
                <a:ln w="3810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12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8809D5-0E84-4466-B5DB-B3016C1076C2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상업공간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918B2CE-932B-43BA-B395-D55AFF672B7C}"/>
              </a:ext>
            </a:extLst>
          </p:cNvPr>
          <p:cNvGrpSpPr/>
          <p:nvPr/>
        </p:nvGrpSpPr>
        <p:grpSpPr>
          <a:xfrm>
            <a:off x="338932" y="1742711"/>
            <a:ext cx="5757068" cy="4687594"/>
            <a:chOff x="229191" y="1557563"/>
            <a:chExt cx="5757068" cy="468759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58F633C-F0A2-45AD-8131-F55310DEC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748"/>
            <a:stretch/>
          </p:blipFill>
          <p:spPr>
            <a:xfrm>
              <a:off x="229191" y="1897127"/>
              <a:ext cx="5757068" cy="434803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87B9F5-753E-4AED-A940-F8212CD4DCF1}"/>
                </a:ext>
              </a:extLst>
            </p:cNvPr>
            <p:cNvSpPr txBox="1"/>
            <p:nvPr/>
          </p:nvSpPr>
          <p:spPr>
            <a:xfrm>
              <a:off x="321766" y="1557563"/>
              <a:ext cx="28664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latin typeface="+mn-ea"/>
                </a:rPr>
                <a:t>[</a:t>
              </a:r>
              <a:r>
                <a:rPr lang="ko-KR" altLang="en-US" sz="2000">
                  <a:latin typeface="+mn-ea"/>
                </a:rPr>
                <a:t>상권 추정 유동인구 그래프</a:t>
              </a:r>
              <a:r>
                <a:rPr lang="en-US" altLang="ko-KR" sz="2000">
                  <a:latin typeface="+mn-ea"/>
                </a:rPr>
                <a:t>]</a:t>
              </a:r>
              <a:endParaRPr lang="ko-KR" altLang="en-US" sz="2000">
                <a:latin typeface="+mn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585F4A-06D6-4974-A5BB-516C1F697F85}"/>
                </a:ext>
              </a:extLst>
            </p:cNvPr>
            <p:cNvSpPr/>
            <p:nvPr/>
          </p:nvSpPr>
          <p:spPr>
            <a:xfrm>
              <a:off x="819835" y="2116107"/>
              <a:ext cx="1066804" cy="3788582"/>
            </a:xfrm>
            <a:prstGeom prst="rect">
              <a:avLst/>
            </a:prstGeom>
            <a:noFill/>
            <a:ln w="38100">
              <a:solidFill>
                <a:srgbClr val="F215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EAE2BE2D-8ACF-4551-80C4-0A83C2AC750D}"/>
                </a:ext>
              </a:extLst>
            </p:cNvPr>
            <p:cNvSpPr/>
            <p:nvPr/>
          </p:nvSpPr>
          <p:spPr>
            <a:xfrm>
              <a:off x="1886639" y="2297566"/>
              <a:ext cx="1605591" cy="37754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D4F600-9F56-47A8-B12C-25C0107ED73E}"/>
                </a:ext>
              </a:extLst>
            </p:cNvPr>
            <p:cNvSpPr txBox="1"/>
            <p:nvPr/>
          </p:nvSpPr>
          <p:spPr>
            <a:xfrm>
              <a:off x="3599234" y="2027015"/>
              <a:ext cx="20425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유동인구가 가장 많은</a:t>
              </a:r>
              <a:endPara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상위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15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 지역 추출</a:t>
              </a:r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10F6E01-4C1F-4036-B864-DC4A49D87555}"/>
              </a:ext>
            </a:extLst>
          </p:cNvPr>
          <p:cNvSpPr/>
          <p:nvPr/>
        </p:nvSpPr>
        <p:spPr>
          <a:xfrm>
            <a:off x="6423312" y="1460209"/>
            <a:ext cx="5552973" cy="4917287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6701103-12D0-4774-B0B3-1D0294E01DB4}"/>
              </a:ext>
            </a:extLst>
          </p:cNvPr>
          <p:cNvSpPr/>
          <p:nvPr/>
        </p:nvSpPr>
        <p:spPr>
          <a:xfrm>
            <a:off x="215715" y="1460210"/>
            <a:ext cx="6115022" cy="4917287"/>
          </a:xfrm>
          <a:prstGeom prst="roundRect">
            <a:avLst/>
          </a:prstGeom>
          <a:noFill/>
          <a:ln w="28575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419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BA4A77-03C7-4D84-B859-FEB245F27BFB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상업공간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CB09297-7B1B-4FD4-BB88-2F03C5956E89}"/>
              </a:ext>
            </a:extLst>
          </p:cNvPr>
          <p:cNvGrpSpPr/>
          <p:nvPr/>
        </p:nvGrpSpPr>
        <p:grpSpPr>
          <a:xfrm>
            <a:off x="6759988" y="549628"/>
            <a:ext cx="4383141" cy="5931854"/>
            <a:chOff x="7237378" y="847680"/>
            <a:chExt cx="5283077" cy="71781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F6B434-21F7-4365-880A-9456587802A5}"/>
                </a:ext>
              </a:extLst>
            </p:cNvPr>
            <p:cNvSpPr txBox="1"/>
            <p:nvPr/>
          </p:nvSpPr>
          <p:spPr>
            <a:xfrm>
              <a:off x="7805578" y="3579223"/>
              <a:ext cx="3596403" cy="118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-&gt; 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마포구</a:t>
              </a: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서대문구</a:t>
              </a: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중구</a:t>
              </a: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동작구</a:t>
              </a:r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강남구</a:t>
              </a:r>
              <a:endParaRPr lang="en-US" altLang="ko-KR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554C96-9D54-45FA-A8B8-9BF10CE9B66A}"/>
                </a:ext>
              </a:extLst>
            </p:cNvPr>
            <p:cNvSpPr txBox="1"/>
            <p:nvPr/>
          </p:nvSpPr>
          <p:spPr>
            <a:xfrm>
              <a:off x="7531314" y="1910667"/>
              <a:ext cx="4645261" cy="1787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단계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상권별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유동인구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Top15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로부터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00B0F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버블 차트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생성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상권 밀집 지역을 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대조</a:t>
              </a:r>
              <a:r>
                <a:rPr lang="en-US" altLang="ko-KR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48F7BAE-042F-45DD-A682-9A7AE56DD356}"/>
                </a:ext>
              </a:extLst>
            </p:cNvPr>
            <p:cNvSpPr/>
            <p:nvPr/>
          </p:nvSpPr>
          <p:spPr>
            <a:xfrm>
              <a:off x="7237378" y="1722309"/>
              <a:ext cx="5283077" cy="6303501"/>
            </a:xfrm>
            <a:prstGeom prst="roundRect">
              <a:avLst/>
            </a:prstGeom>
            <a:noFill/>
            <a:ln w="28575"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E0EDCD-C1BD-4A4B-B8D4-41A62F601D3E}"/>
                </a:ext>
              </a:extLst>
            </p:cNvPr>
            <p:cNvSpPr txBox="1"/>
            <p:nvPr/>
          </p:nvSpPr>
          <p:spPr>
            <a:xfrm>
              <a:off x="7730046" y="847680"/>
              <a:ext cx="4247800" cy="130354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</a:t>
              </a:r>
              <a:r>
                <a:rPr kumimoji="0" lang="ko-KR" altLang="en-US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주차장 선정 방법 </a:t>
              </a:r>
              <a:r>
                <a:rPr lang="en-US" altLang="ko-KR" sz="3200" b="1" dirty="0">
                  <a:ln w="38100">
                    <a:noFill/>
                  </a:ln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kumimoji="0" lang="en-US" altLang="ko-KR" sz="3200" b="1" i="0" u="none" strike="noStrike" kern="1200" cap="none" spc="0" normalizeH="0" baseline="0" noProof="0" dirty="0">
                  <a:ln w="38100"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kumimoji="0" lang="en-US" altLang="ko-KR" sz="3200" b="0" i="0" u="none" strike="noStrike" kern="1200" cap="none" spc="0" normalizeH="0" baseline="0" noProof="0" dirty="0">
                <a:ln w="38100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C8D9C3E-7EF4-49C0-A08A-6DAF358A93B3}"/>
              </a:ext>
            </a:extLst>
          </p:cNvPr>
          <p:cNvSpPr/>
          <p:nvPr/>
        </p:nvSpPr>
        <p:spPr>
          <a:xfrm>
            <a:off x="651209" y="1312939"/>
            <a:ext cx="5956381" cy="4630661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F46E0E7-6B37-4D1D-888A-C500CE414486}"/>
              </a:ext>
            </a:extLst>
          </p:cNvPr>
          <p:cNvGrpSpPr/>
          <p:nvPr/>
        </p:nvGrpSpPr>
        <p:grpSpPr>
          <a:xfrm>
            <a:off x="7408550" y="3876942"/>
            <a:ext cx="3615947" cy="2316144"/>
            <a:chOff x="595697" y="3766823"/>
            <a:chExt cx="3615947" cy="231614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7950EA2-3CBF-4AE9-BBA3-13A0799E8766}"/>
                </a:ext>
              </a:extLst>
            </p:cNvPr>
            <p:cNvSpPr/>
            <p:nvPr/>
          </p:nvSpPr>
          <p:spPr>
            <a:xfrm>
              <a:off x="753809" y="3835902"/>
              <a:ext cx="195625" cy="173830"/>
            </a:xfrm>
            <a:prstGeom prst="ellipse">
              <a:avLst/>
            </a:prstGeom>
            <a:solidFill>
              <a:srgbClr val="FDB77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0D03E61-84FA-40DE-B2AA-1B01EA3032F4}"/>
                </a:ext>
              </a:extLst>
            </p:cNvPr>
            <p:cNvSpPr/>
            <p:nvPr/>
          </p:nvSpPr>
          <p:spPr>
            <a:xfrm>
              <a:off x="718707" y="4149110"/>
              <a:ext cx="267411" cy="264044"/>
            </a:xfrm>
            <a:prstGeom prst="ellipse">
              <a:avLst/>
            </a:prstGeom>
            <a:solidFill>
              <a:srgbClr val="FC8D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ABFBF17-93C5-4CA9-9F34-E9510B40D43E}"/>
                </a:ext>
              </a:extLst>
            </p:cNvPr>
            <p:cNvSpPr/>
            <p:nvPr/>
          </p:nvSpPr>
          <p:spPr>
            <a:xfrm>
              <a:off x="703315" y="4505231"/>
              <a:ext cx="357601" cy="320271"/>
            </a:xfrm>
            <a:prstGeom prst="ellipse">
              <a:avLst/>
            </a:prstGeom>
            <a:solidFill>
              <a:srgbClr val="EC603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65078183-DFC8-4638-91B8-4066404DE34C}"/>
                </a:ext>
              </a:extLst>
            </p:cNvPr>
            <p:cNvSpPr/>
            <p:nvPr/>
          </p:nvSpPr>
          <p:spPr>
            <a:xfrm>
              <a:off x="650077" y="4904966"/>
              <a:ext cx="479909" cy="482822"/>
            </a:xfrm>
            <a:prstGeom prst="ellipse">
              <a:avLst/>
            </a:prstGeom>
            <a:solidFill>
              <a:srgbClr val="D3312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DF9D4EF-B5DD-4E08-B7FA-37246B481D9F}"/>
                </a:ext>
              </a:extLst>
            </p:cNvPr>
            <p:cNvSpPr/>
            <p:nvPr/>
          </p:nvSpPr>
          <p:spPr>
            <a:xfrm>
              <a:off x="595697" y="5480622"/>
              <a:ext cx="642266" cy="602345"/>
            </a:xfrm>
            <a:prstGeom prst="ellipse">
              <a:avLst/>
            </a:prstGeom>
            <a:solidFill>
              <a:srgbClr val="B3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5E216A-E859-4149-89AD-3445F95F0FAD}"/>
                </a:ext>
              </a:extLst>
            </p:cNvPr>
            <p:cNvSpPr txBox="1"/>
            <p:nvPr/>
          </p:nvSpPr>
          <p:spPr>
            <a:xfrm>
              <a:off x="1910436" y="5409211"/>
              <a:ext cx="2301208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1150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2871BD-4702-4EE9-BCEC-2AEE315C40D9}"/>
                </a:ext>
              </a:extLst>
            </p:cNvPr>
            <p:cNvSpPr txBox="1"/>
            <p:nvPr/>
          </p:nvSpPr>
          <p:spPr>
            <a:xfrm>
              <a:off x="1645494" y="3766823"/>
              <a:ext cx="16834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240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 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 400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2DE56E-A46F-4CEB-9C26-DF3275C802F7}"/>
                </a:ext>
              </a:extLst>
            </p:cNvPr>
            <p:cNvSpPr txBox="1"/>
            <p:nvPr/>
          </p:nvSpPr>
          <p:spPr>
            <a:xfrm>
              <a:off x="1616024" y="4149110"/>
              <a:ext cx="1688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400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 600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</a:t>
              </a:r>
              <a:endPara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93B2F3-7B1B-41E6-B219-C0A7A9EE20BB}"/>
                </a:ext>
              </a:extLst>
            </p:cNvPr>
            <p:cNvSpPr txBox="1"/>
            <p:nvPr/>
          </p:nvSpPr>
          <p:spPr>
            <a:xfrm>
              <a:off x="1597404" y="4556420"/>
              <a:ext cx="1779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600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 1000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</a:t>
              </a:r>
              <a:endPara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4F3811-231E-4FFB-8B11-1013F97438F0}"/>
                </a:ext>
              </a:extLst>
            </p:cNvPr>
            <p:cNvSpPr txBox="1"/>
            <p:nvPr/>
          </p:nvSpPr>
          <p:spPr>
            <a:xfrm>
              <a:off x="1569327" y="4987426"/>
              <a:ext cx="1818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 </a:t>
              </a:r>
              <a:r>
                <a:rPr lang="en-US" altLang="ko-KR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~ 1150</a:t>
              </a:r>
              <a:r>
                <a: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80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떡볶이 R" panose="02020603020101020101" pitchFamily="18" charset="-127"/>
                <a:ea typeface="1훈떡볶이 R" panose="02020603020101020101" pitchFamily="18" charset="-127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8D8016-E55E-487D-997C-BFAE6F7D5F75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02.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데이터분석 및 방향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- </a:t>
            </a:r>
            <a:r>
              <a:rPr kumimoji="0" lang="ko-KR" altLang="en-US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상업공간 데이터 분석 </a:t>
            </a:r>
            <a:r>
              <a:rPr kumimoji="0" lang="en-US" altLang="ko-KR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: </a:t>
            </a:r>
            <a:r>
              <a:rPr kumimoji="0" lang="ko-KR" altLang="en-US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세부</a:t>
            </a:r>
            <a:r>
              <a:rPr kumimoji="0" lang="en-US" altLang="ko-KR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14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입지 선정</a:t>
            </a:r>
            <a:endParaRPr kumimoji="0" lang="ko-KR" altLang="en-US" sz="14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575C7AF-8EC4-489F-9603-4082CF83104F}"/>
              </a:ext>
            </a:extLst>
          </p:cNvPr>
          <p:cNvGrpSpPr/>
          <p:nvPr/>
        </p:nvGrpSpPr>
        <p:grpSpPr>
          <a:xfrm>
            <a:off x="592616" y="1195206"/>
            <a:ext cx="6913177" cy="5405151"/>
            <a:chOff x="592616" y="1195206"/>
            <a:chExt cx="6913177" cy="540515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5F21DB0-476B-482C-9CC2-D7669B180255}"/>
                </a:ext>
              </a:extLst>
            </p:cNvPr>
            <p:cNvSpPr/>
            <p:nvPr/>
          </p:nvSpPr>
          <p:spPr>
            <a:xfrm>
              <a:off x="592616" y="1195206"/>
              <a:ext cx="6913177" cy="5405151"/>
            </a:xfrm>
            <a:prstGeom prst="round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solidFill>
                <a:srgbClr val="FFC4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B755B1A-3C31-4DAE-930A-329BAF0C36BE}"/>
                </a:ext>
              </a:extLst>
            </p:cNvPr>
            <p:cNvSpPr/>
            <p:nvPr/>
          </p:nvSpPr>
          <p:spPr>
            <a:xfrm>
              <a:off x="5324421" y="2575034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D27AA5EC-B585-4FDE-9526-49A1C1104C8A}"/>
                </a:ext>
              </a:extLst>
            </p:cNvPr>
            <p:cNvSpPr/>
            <p:nvPr/>
          </p:nvSpPr>
          <p:spPr>
            <a:xfrm>
              <a:off x="6738062" y="3267021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D7D2B450-11DE-4A68-A5A5-B613198E5DA5}"/>
                </a:ext>
              </a:extLst>
            </p:cNvPr>
            <p:cNvSpPr/>
            <p:nvPr/>
          </p:nvSpPr>
          <p:spPr>
            <a:xfrm>
              <a:off x="6170504" y="2901634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B24C45AD-4238-47B1-A943-40D46E489FFD}"/>
                </a:ext>
              </a:extLst>
            </p:cNvPr>
            <p:cNvSpPr/>
            <p:nvPr/>
          </p:nvSpPr>
          <p:spPr>
            <a:xfrm>
              <a:off x="6793706" y="3816791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BF7C379D-0C97-45EF-A7C6-13737E453651}"/>
                </a:ext>
              </a:extLst>
            </p:cNvPr>
            <p:cNvSpPr/>
            <p:nvPr/>
          </p:nvSpPr>
          <p:spPr>
            <a:xfrm>
              <a:off x="6431099" y="4820529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62523702-8350-438E-ABC2-E6AAC4C5F179}"/>
                </a:ext>
              </a:extLst>
            </p:cNvPr>
            <p:cNvSpPr/>
            <p:nvPr/>
          </p:nvSpPr>
          <p:spPr>
            <a:xfrm>
              <a:off x="6008525" y="5288239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19DA8C6C-E876-473C-827D-28FAB2472161}"/>
                </a:ext>
              </a:extLst>
            </p:cNvPr>
            <p:cNvSpPr/>
            <p:nvPr/>
          </p:nvSpPr>
          <p:spPr>
            <a:xfrm>
              <a:off x="5505259" y="4901518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EE8DE6C6-58BA-4E1A-B6D2-4B88F949A595}"/>
                </a:ext>
              </a:extLst>
            </p:cNvPr>
            <p:cNvSpPr/>
            <p:nvPr/>
          </p:nvSpPr>
          <p:spPr>
            <a:xfrm>
              <a:off x="4427948" y="4076456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0DAE7B75-63DF-45F3-9EFE-903CA7DD42DC}"/>
                </a:ext>
              </a:extLst>
            </p:cNvPr>
            <p:cNvSpPr/>
            <p:nvPr/>
          </p:nvSpPr>
          <p:spPr>
            <a:xfrm>
              <a:off x="4769534" y="3503642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148C17C-D816-4DC7-B88A-F7C3BC5B3A24}"/>
                </a:ext>
              </a:extLst>
            </p:cNvPr>
            <p:cNvSpPr/>
            <p:nvPr/>
          </p:nvSpPr>
          <p:spPr>
            <a:xfrm>
              <a:off x="3887225" y="3230838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33985AE4-AC9D-4C5D-B6E0-9320782962B1}"/>
                </a:ext>
              </a:extLst>
            </p:cNvPr>
            <p:cNvSpPr/>
            <p:nvPr/>
          </p:nvSpPr>
          <p:spPr>
            <a:xfrm>
              <a:off x="3806235" y="3816791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3" name="다이아몬드 42">
              <a:extLst>
                <a:ext uri="{FF2B5EF4-FFF2-40B4-BE49-F238E27FC236}">
                  <a16:creationId xmlns:a16="http://schemas.microsoft.com/office/drawing/2014/main" id="{45CF0E6D-2668-4A18-A30F-A27E4C00EEEC}"/>
                </a:ext>
              </a:extLst>
            </p:cNvPr>
            <p:cNvSpPr/>
            <p:nvPr/>
          </p:nvSpPr>
          <p:spPr>
            <a:xfrm>
              <a:off x="4346958" y="2139627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CFDDB416-5868-41E0-9C8E-57BC01D45B80}"/>
                </a:ext>
              </a:extLst>
            </p:cNvPr>
            <p:cNvSpPr/>
            <p:nvPr/>
          </p:nvSpPr>
          <p:spPr>
            <a:xfrm>
              <a:off x="3374751" y="1977648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D023C465-EF8D-4286-83D2-4320458FC839}"/>
                </a:ext>
              </a:extLst>
            </p:cNvPr>
            <p:cNvSpPr/>
            <p:nvPr/>
          </p:nvSpPr>
          <p:spPr>
            <a:xfrm>
              <a:off x="3644256" y="2589868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6" name="다이아몬드 45">
              <a:extLst>
                <a:ext uri="{FF2B5EF4-FFF2-40B4-BE49-F238E27FC236}">
                  <a16:creationId xmlns:a16="http://schemas.microsoft.com/office/drawing/2014/main" id="{567F9625-6BED-433F-B891-D24C72CCE689}"/>
                </a:ext>
              </a:extLst>
            </p:cNvPr>
            <p:cNvSpPr/>
            <p:nvPr/>
          </p:nvSpPr>
          <p:spPr>
            <a:xfrm>
              <a:off x="3138592" y="2998658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380A619A-47D2-49D2-ABB8-E753361C71F7}"/>
                </a:ext>
              </a:extLst>
            </p:cNvPr>
            <p:cNvSpPr/>
            <p:nvPr/>
          </p:nvSpPr>
          <p:spPr>
            <a:xfrm>
              <a:off x="2712923" y="3503642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614E01FE-6A0C-450A-BAB4-A124109FD5CA}"/>
                </a:ext>
              </a:extLst>
            </p:cNvPr>
            <p:cNvSpPr/>
            <p:nvPr/>
          </p:nvSpPr>
          <p:spPr>
            <a:xfrm>
              <a:off x="2139696" y="3587397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49" name="다이아몬드 48">
              <a:extLst>
                <a:ext uri="{FF2B5EF4-FFF2-40B4-BE49-F238E27FC236}">
                  <a16:creationId xmlns:a16="http://schemas.microsoft.com/office/drawing/2014/main" id="{6DFF7B33-CDB4-477F-AD60-A90AF35D0655}"/>
                </a:ext>
              </a:extLst>
            </p:cNvPr>
            <p:cNvSpPr/>
            <p:nvPr/>
          </p:nvSpPr>
          <p:spPr>
            <a:xfrm>
              <a:off x="1744580" y="3105042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C81FF711-5425-4151-9F83-F5A1A43E8913}"/>
                </a:ext>
              </a:extLst>
            </p:cNvPr>
            <p:cNvSpPr/>
            <p:nvPr/>
          </p:nvSpPr>
          <p:spPr>
            <a:xfrm>
              <a:off x="1744580" y="4124356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  <p:sp>
          <p:nvSpPr>
            <p:cNvPr id="51" name="다이아몬드 50">
              <a:extLst>
                <a:ext uri="{FF2B5EF4-FFF2-40B4-BE49-F238E27FC236}">
                  <a16:creationId xmlns:a16="http://schemas.microsoft.com/office/drawing/2014/main" id="{48A703E2-24FE-426A-A51D-050CAB1FE2C9}"/>
                </a:ext>
              </a:extLst>
            </p:cNvPr>
            <p:cNvSpPr/>
            <p:nvPr/>
          </p:nvSpPr>
          <p:spPr>
            <a:xfrm>
              <a:off x="2746007" y="2041382"/>
              <a:ext cx="161979" cy="16197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배달의민족 주아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E960DDE-F177-4946-B93E-6F1DBC3298EA}"/>
              </a:ext>
            </a:extLst>
          </p:cNvPr>
          <p:cNvSpPr txBox="1"/>
          <p:nvPr/>
        </p:nvSpPr>
        <p:spPr>
          <a:xfrm>
            <a:off x="8083707" y="2271639"/>
            <a:ext cx="3767735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앞서 파악한 상권 밀집 지역에서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‘“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구단위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”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추출을 시행한 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따릉이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온도지도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비교하여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대여소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주차장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이 부족한 지역으로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강남구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와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동작구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를 파악할 수 있었다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강남구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_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직장인구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분석 참고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AAB1AB0-6B76-42BA-8FB6-3E885AF08597}"/>
              </a:ext>
            </a:extLst>
          </p:cNvPr>
          <p:cNvSpPr/>
          <p:nvPr/>
        </p:nvSpPr>
        <p:spPr>
          <a:xfrm>
            <a:off x="8161816" y="1531917"/>
            <a:ext cx="3689626" cy="4917287"/>
          </a:xfrm>
          <a:prstGeom prst="roundRect">
            <a:avLst/>
          </a:prstGeom>
          <a:noFill/>
          <a:ln w="28575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배달의민족 주아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E7121D-068F-4161-B84B-223EB34A5EA4}"/>
              </a:ext>
            </a:extLst>
          </p:cNvPr>
          <p:cNvSpPr txBox="1"/>
          <p:nvPr/>
        </p:nvSpPr>
        <p:spPr>
          <a:xfrm>
            <a:off x="8751773" y="1239291"/>
            <a:ext cx="25097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최종 장소 선정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7931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2265139"/>
            <a:ext cx="12192000" cy="17897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kumimoji="0" lang="ko-KR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A8C34-435C-4B39-8731-74D5E3D7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E1C46-FA73-4AFA-9462-4F3D9EE72A33}"/>
              </a:ext>
            </a:extLst>
          </p:cNvPr>
          <p:cNvSpPr txBox="1"/>
          <p:nvPr/>
        </p:nvSpPr>
        <p:spPr>
          <a:xfrm>
            <a:off x="5506736" y="4301836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입지 선정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활용방안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그래픽 2">
            <a:extLst>
              <a:ext uri="{FF2B5EF4-FFF2-40B4-BE49-F238E27FC236}">
                <a16:creationId xmlns:a16="http://schemas.microsoft.com/office/drawing/2014/main" id="{A3DACBE3-CD7C-4ECE-9257-8D1AFF44937D}"/>
              </a:ext>
            </a:extLst>
          </p:cNvPr>
          <p:cNvSpPr/>
          <p:nvPr/>
        </p:nvSpPr>
        <p:spPr>
          <a:xfrm>
            <a:off x="6585728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A1021A0B-7B72-46C0-9249-692CD64288FB}"/>
              </a:ext>
            </a:extLst>
          </p:cNvPr>
          <p:cNvSpPr/>
          <p:nvPr/>
        </p:nvSpPr>
        <p:spPr>
          <a:xfrm>
            <a:off x="6966728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FE52FCBF-8054-40A8-B8E8-7EBF1E30D91F}"/>
              </a:ext>
            </a:extLst>
          </p:cNvPr>
          <p:cNvSpPr/>
          <p:nvPr/>
        </p:nvSpPr>
        <p:spPr>
          <a:xfrm>
            <a:off x="7347728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02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1657A76-2C07-41A7-9218-79914E9F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BD20A1-2316-4C86-A0CE-E858695B553B}"/>
              </a:ext>
            </a:extLst>
          </p:cNvPr>
          <p:cNvGrpSpPr/>
          <p:nvPr/>
        </p:nvGrpSpPr>
        <p:grpSpPr>
          <a:xfrm>
            <a:off x="593677" y="220346"/>
            <a:ext cx="1539083" cy="580181"/>
            <a:chOff x="592616" y="866659"/>
            <a:chExt cx="1539083" cy="580181"/>
          </a:xfrm>
        </p:grpSpPr>
        <p:sp>
          <p:nvSpPr>
            <p:cNvPr id="30" name="그래픽 2">
              <a:extLst>
                <a:ext uri="{FF2B5EF4-FFF2-40B4-BE49-F238E27FC236}">
                  <a16:creationId xmlns:a16="http://schemas.microsoft.com/office/drawing/2014/main" id="{B4F69B0C-A78B-4B1B-9ECB-F9E3F2CC33C1}"/>
                </a:ext>
              </a:extLst>
            </p:cNvPr>
            <p:cNvSpPr/>
            <p:nvPr/>
          </p:nvSpPr>
          <p:spPr>
            <a:xfrm>
              <a:off x="592616" y="869308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그래픽 2">
              <a:extLst>
                <a:ext uri="{FF2B5EF4-FFF2-40B4-BE49-F238E27FC236}">
                  <a16:creationId xmlns:a16="http://schemas.microsoft.com/office/drawing/2014/main" id="{B6C7D19E-BC46-475B-A675-1CD4B5D69F26}"/>
                </a:ext>
              </a:extLst>
            </p:cNvPr>
            <p:cNvSpPr/>
            <p:nvPr/>
          </p:nvSpPr>
          <p:spPr>
            <a:xfrm>
              <a:off x="819835" y="86666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그래픽 2">
              <a:extLst>
                <a:ext uri="{FF2B5EF4-FFF2-40B4-BE49-F238E27FC236}">
                  <a16:creationId xmlns:a16="http://schemas.microsoft.com/office/drawing/2014/main" id="{71C676EE-9200-4992-8712-C5D558D65EEC}"/>
                </a:ext>
              </a:extLst>
            </p:cNvPr>
            <p:cNvSpPr/>
            <p:nvPr/>
          </p:nvSpPr>
          <p:spPr>
            <a:xfrm>
              <a:off x="1060916" y="866659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그래픽 2">
              <a:extLst>
                <a:ext uri="{FF2B5EF4-FFF2-40B4-BE49-F238E27FC236}">
                  <a16:creationId xmlns:a16="http://schemas.microsoft.com/office/drawing/2014/main" id="{A9EE507D-9BC7-40F8-8009-341FE7D7F8F4}"/>
                </a:ext>
              </a:extLst>
            </p:cNvPr>
            <p:cNvSpPr/>
            <p:nvPr/>
          </p:nvSpPr>
          <p:spPr>
            <a:xfrm>
              <a:off x="1274382" y="869435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그래픽 2">
              <a:extLst>
                <a:ext uri="{FF2B5EF4-FFF2-40B4-BE49-F238E27FC236}">
                  <a16:creationId xmlns:a16="http://schemas.microsoft.com/office/drawing/2014/main" id="{1378B76F-41F3-471F-B9BE-2FEE5E636223}"/>
                </a:ext>
              </a:extLst>
            </p:cNvPr>
            <p:cNvSpPr/>
            <p:nvPr/>
          </p:nvSpPr>
          <p:spPr>
            <a:xfrm>
              <a:off x="1519442" y="86785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DDBC390-749D-4E7D-8D36-603AB3AC8301}"/>
              </a:ext>
            </a:extLst>
          </p:cNvPr>
          <p:cNvSpPr/>
          <p:nvPr/>
        </p:nvSpPr>
        <p:spPr>
          <a:xfrm>
            <a:off x="3188256" y="-55225"/>
            <a:ext cx="47137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입지 선정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CBD9D14-CD34-41A5-B485-7FD28688C7FE}"/>
              </a:ext>
            </a:extLst>
          </p:cNvPr>
          <p:cNvGrpSpPr/>
          <p:nvPr/>
        </p:nvGrpSpPr>
        <p:grpSpPr>
          <a:xfrm>
            <a:off x="505949" y="1086737"/>
            <a:ext cx="11047549" cy="5172758"/>
            <a:chOff x="505949" y="1086737"/>
            <a:chExt cx="11047549" cy="517275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3CCBBC-CD17-4EA4-A7B8-8A68988A960E}"/>
                </a:ext>
              </a:extLst>
            </p:cNvPr>
            <p:cNvGrpSpPr/>
            <p:nvPr/>
          </p:nvGrpSpPr>
          <p:grpSpPr>
            <a:xfrm>
              <a:off x="717028" y="1086737"/>
              <a:ext cx="3366872" cy="5123916"/>
              <a:chOff x="779570" y="1086737"/>
              <a:chExt cx="3550528" cy="5123916"/>
            </a:xfrm>
          </p:grpSpPr>
          <p:sp>
            <p:nvSpPr>
              <p:cNvPr id="3" name="사각형: 둥근 대각선 방향 모서리 2">
                <a:extLst>
                  <a:ext uri="{FF2B5EF4-FFF2-40B4-BE49-F238E27FC236}">
                    <a16:creationId xmlns:a16="http://schemas.microsoft.com/office/drawing/2014/main" id="{E943FBB8-BA40-4AB0-A95D-07BB9E8F3ECE}"/>
                  </a:ext>
                </a:extLst>
              </p:cNvPr>
              <p:cNvSpPr/>
              <p:nvPr/>
            </p:nvSpPr>
            <p:spPr>
              <a:xfrm>
                <a:off x="779570" y="1367922"/>
                <a:ext cx="3550528" cy="4842731"/>
              </a:xfrm>
              <a:prstGeom prst="round2DiagRect">
                <a:avLst>
                  <a:gd name="adj1" fmla="val 0"/>
                  <a:gd name="adj2" fmla="val 21632"/>
                </a:avLst>
              </a:prstGeom>
              <a:noFill/>
              <a:ln w="38100">
                <a:solidFill>
                  <a:srgbClr val="FFC4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A00402B-CE9F-4258-AB84-5313940A2E77}"/>
                  </a:ext>
                </a:extLst>
              </p:cNvPr>
              <p:cNvSpPr/>
              <p:nvPr/>
            </p:nvSpPr>
            <p:spPr>
              <a:xfrm>
                <a:off x="1275443" y="1086737"/>
                <a:ext cx="2400167" cy="61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</a:t>
                </a:r>
                <a:r>
                  <a:rPr lang="ko-KR" altLang="en-US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선정방안</a:t>
                </a:r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1&gt;</a:t>
                </a:r>
                <a:endParaRPr lang="ko-KR" altLang="en-US" sz="3200">
                  <a:solidFill>
                    <a:srgbClr val="FFC4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BBA097B-AA6B-4AC5-A649-4D9A829A74C8}"/>
                </a:ext>
              </a:extLst>
            </p:cNvPr>
            <p:cNvGrpSpPr/>
            <p:nvPr/>
          </p:nvGrpSpPr>
          <p:grpSpPr>
            <a:xfrm>
              <a:off x="1144266" y="1135579"/>
              <a:ext cx="6699890" cy="5123916"/>
              <a:chOff x="-2630004" y="1086737"/>
              <a:chExt cx="6960102" cy="5123916"/>
            </a:xfrm>
          </p:grpSpPr>
          <p:sp>
            <p:nvSpPr>
              <p:cNvPr id="47" name="모서리가 둥근 직사각형 50">
                <a:extLst>
                  <a:ext uri="{FF2B5EF4-FFF2-40B4-BE49-F238E27FC236}">
                    <a16:creationId xmlns:a16="http://schemas.microsoft.com/office/drawing/2014/main" id="{E03AE31E-F3F8-4C14-B7EC-A0B974C1BD26}"/>
                  </a:ext>
                </a:extLst>
              </p:cNvPr>
              <p:cNvSpPr/>
              <p:nvPr/>
            </p:nvSpPr>
            <p:spPr>
              <a:xfrm>
                <a:off x="-1964424" y="4384027"/>
                <a:ext cx="1260940" cy="265571"/>
              </a:xfrm>
              <a:prstGeom prst="roundRect">
                <a:avLst>
                  <a:gd name="adj" fmla="val 50000"/>
                </a:avLst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b" anchorCtr="0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 dirty="0" err="1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직장인구</a:t>
                </a:r>
                <a:r>
                  <a:rPr lang="ko-KR" altLang="en-US" sz="1400" b="1" dirty="0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rPr>
                  <a:t>지역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028EFA59-6A73-4809-BFC1-D82C31106F7A}"/>
                  </a:ext>
                </a:extLst>
              </p:cNvPr>
              <p:cNvSpPr/>
              <p:nvPr/>
            </p:nvSpPr>
            <p:spPr>
              <a:xfrm>
                <a:off x="-2630004" y="1696345"/>
                <a:ext cx="2587853" cy="2529990"/>
              </a:xfrm>
              <a:prstGeom prst="ellipse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51" name="사각형: 둥근 대각선 방향 모서리 50">
                <a:extLst>
                  <a:ext uri="{FF2B5EF4-FFF2-40B4-BE49-F238E27FC236}">
                    <a16:creationId xmlns:a16="http://schemas.microsoft.com/office/drawing/2014/main" id="{39A17236-6C02-45BF-98CE-700DE8832159}"/>
                  </a:ext>
                </a:extLst>
              </p:cNvPr>
              <p:cNvSpPr/>
              <p:nvPr/>
            </p:nvSpPr>
            <p:spPr>
              <a:xfrm>
                <a:off x="779570" y="1367922"/>
                <a:ext cx="3550528" cy="4842731"/>
              </a:xfrm>
              <a:prstGeom prst="round2DiagRect">
                <a:avLst>
                  <a:gd name="adj1" fmla="val 0"/>
                  <a:gd name="adj2" fmla="val 21632"/>
                </a:avLst>
              </a:prstGeom>
              <a:noFill/>
              <a:ln w="38100">
                <a:solidFill>
                  <a:srgbClr val="FFC4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67B02C2E-4324-4376-AB70-1FDA2715B200}"/>
                  </a:ext>
                </a:extLst>
              </p:cNvPr>
              <p:cNvSpPr/>
              <p:nvPr/>
            </p:nvSpPr>
            <p:spPr>
              <a:xfrm>
                <a:off x="1275443" y="1086737"/>
                <a:ext cx="2400167" cy="61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</a:t>
                </a:r>
                <a:r>
                  <a:rPr lang="ko-KR" altLang="en-US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선정방안</a:t>
                </a:r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2&gt;</a:t>
                </a:r>
                <a:endParaRPr lang="ko-KR" altLang="en-US" sz="3200">
                  <a:solidFill>
                    <a:srgbClr val="FFC4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38B786F-4594-4619-8EE2-5A349E7A843E}"/>
                </a:ext>
              </a:extLst>
            </p:cNvPr>
            <p:cNvGrpSpPr/>
            <p:nvPr/>
          </p:nvGrpSpPr>
          <p:grpSpPr>
            <a:xfrm>
              <a:off x="8186626" y="1135579"/>
              <a:ext cx="3366872" cy="5123916"/>
              <a:chOff x="779570" y="1086737"/>
              <a:chExt cx="3550528" cy="5123916"/>
            </a:xfrm>
          </p:grpSpPr>
          <p:sp>
            <p:nvSpPr>
              <p:cNvPr id="59" name="모서리가 둥근 직사각형 50">
                <a:extLst>
                  <a:ext uri="{FF2B5EF4-FFF2-40B4-BE49-F238E27FC236}">
                    <a16:creationId xmlns:a16="http://schemas.microsoft.com/office/drawing/2014/main" id="{94A8C97E-CBF7-4985-8162-C5BC671ED5CC}"/>
                  </a:ext>
                </a:extLst>
              </p:cNvPr>
              <p:cNvSpPr/>
              <p:nvPr/>
            </p:nvSpPr>
            <p:spPr>
              <a:xfrm>
                <a:off x="1964623" y="4403928"/>
                <a:ext cx="1180422" cy="276093"/>
              </a:xfrm>
              <a:prstGeom prst="roundRect">
                <a:avLst>
                  <a:gd name="adj" fmla="val 50000"/>
                </a:avLst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b" anchorCtr="0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400" b="1">
                    <a:solidFill>
                      <a:prstClr val="white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상업</a:t>
                </a:r>
                <a:r>
                  <a:rPr kumimoji="0" lang="ko-KR" alt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rPr>
                  <a:t>지역</a:t>
                </a:r>
                <a:endPara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B72EDAE-2D3A-4210-8D4F-A5C462DBBCAF}"/>
                  </a:ext>
                </a:extLst>
              </p:cNvPr>
              <p:cNvSpPr/>
              <p:nvPr/>
            </p:nvSpPr>
            <p:spPr>
              <a:xfrm>
                <a:off x="1288785" y="1723272"/>
                <a:ext cx="2587853" cy="2529990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61" name="사각형: 둥근 대각선 방향 모서리 60">
                <a:extLst>
                  <a:ext uri="{FF2B5EF4-FFF2-40B4-BE49-F238E27FC236}">
                    <a16:creationId xmlns:a16="http://schemas.microsoft.com/office/drawing/2014/main" id="{CAD27EDA-7535-4152-8644-BF89613FD96A}"/>
                  </a:ext>
                </a:extLst>
              </p:cNvPr>
              <p:cNvSpPr/>
              <p:nvPr/>
            </p:nvSpPr>
            <p:spPr>
              <a:xfrm>
                <a:off x="779570" y="1367922"/>
                <a:ext cx="3550528" cy="4842731"/>
              </a:xfrm>
              <a:prstGeom prst="round2DiagRect">
                <a:avLst>
                  <a:gd name="adj1" fmla="val 0"/>
                  <a:gd name="adj2" fmla="val 21632"/>
                </a:avLst>
              </a:prstGeom>
              <a:noFill/>
              <a:ln w="38100">
                <a:solidFill>
                  <a:srgbClr val="FFC4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16212ED-3A77-4C35-A92E-838016F0F811}"/>
                  </a:ext>
                </a:extLst>
              </p:cNvPr>
              <p:cNvSpPr/>
              <p:nvPr/>
            </p:nvSpPr>
            <p:spPr>
              <a:xfrm>
                <a:off x="1275443" y="1086737"/>
                <a:ext cx="2400167" cy="6165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</a:t>
                </a:r>
                <a:r>
                  <a:rPr lang="ko-KR" altLang="en-US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선정방안</a:t>
                </a:r>
                <a:r>
                  <a:rPr lang="en-US" altLang="ko-KR" sz="3200">
                    <a:solidFill>
                      <a:srgbClr val="FFC40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3&gt;</a:t>
                </a:r>
                <a:endParaRPr lang="ko-KR" altLang="en-US" sz="3200">
                  <a:solidFill>
                    <a:srgbClr val="FFC40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766D89A-B533-4E0C-A1B0-F2B356D3E92A}"/>
                </a:ext>
              </a:extLst>
            </p:cNvPr>
            <p:cNvSpPr txBox="1"/>
            <p:nvPr/>
          </p:nvSpPr>
          <p:spPr>
            <a:xfrm>
              <a:off x="505949" y="4630527"/>
              <a:ext cx="37677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삼성동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봉래동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여의도동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신천동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구로동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가산동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역삼동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정동</a:t>
              </a:r>
              <a:r>
                <a:rPr lang="en-US" altLang="ko-KR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잠실동 등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B30C0A6-2DD6-4CE6-B066-610E43DA4FB6}"/>
                </a:ext>
              </a:extLst>
            </p:cNvPr>
            <p:cNvSpPr/>
            <p:nvPr/>
          </p:nvSpPr>
          <p:spPr>
            <a:xfrm>
              <a:off x="8688191" y="4784116"/>
              <a:ext cx="2363739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마포구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서대문구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중구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,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동작구</a:t>
              </a:r>
              <a:r>
                <a:rPr kumimoji="0" lang="en-US" altLang="ko-KR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강남구</a:t>
              </a:r>
              <a:endPara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  <p:sp>
        <p:nvSpPr>
          <p:cNvPr id="33" name="모서리가 둥근 직사각형 50">
            <a:extLst>
              <a:ext uri="{FF2B5EF4-FFF2-40B4-BE49-F238E27FC236}">
                <a16:creationId xmlns:a16="http://schemas.microsoft.com/office/drawing/2014/main" id="{2C20CA05-D4A0-43A3-B131-2B8E60B22D77}"/>
              </a:ext>
            </a:extLst>
          </p:cNvPr>
          <p:cNvSpPr/>
          <p:nvPr/>
        </p:nvSpPr>
        <p:spPr>
          <a:xfrm>
            <a:off x="5572649" y="4452770"/>
            <a:ext cx="1119363" cy="276093"/>
          </a:xfrm>
          <a:prstGeom prst="roundRect">
            <a:avLst>
              <a:gd name="adj" fmla="val 50000"/>
            </a:avLst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거주지역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931770" y="1772114"/>
            <a:ext cx="2453993" cy="252999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F75B5-5DFE-458A-8E68-01FF403FA5EF}"/>
              </a:ext>
            </a:extLst>
          </p:cNvPr>
          <p:cNvSpPr txBox="1"/>
          <p:nvPr/>
        </p:nvSpPr>
        <p:spPr>
          <a:xfrm>
            <a:off x="4372345" y="4637440"/>
            <a:ext cx="357284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대방동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흑석동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신사동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화양동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광장동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신내동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신사동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당산동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신림동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3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9" name="그래픽 2">
            <a:extLst>
              <a:ext uri="{FF2B5EF4-FFF2-40B4-BE49-F238E27FC236}">
                <a16:creationId xmlns:a16="http://schemas.microsoft.com/office/drawing/2014/main" id="{FC75EABD-1C02-42E5-942D-2C563E404ECC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2">
            <a:extLst>
              <a:ext uri="{FF2B5EF4-FFF2-40B4-BE49-F238E27FC236}">
                <a16:creationId xmlns:a16="http://schemas.microsoft.com/office/drawing/2014/main" id="{63F4C433-1028-42CA-BDCE-A36F7D7611AF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그래픽 2">
            <a:extLst>
              <a:ext uri="{FF2B5EF4-FFF2-40B4-BE49-F238E27FC236}">
                <a16:creationId xmlns:a16="http://schemas.microsoft.com/office/drawing/2014/main" id="{91DF0581-5FD2-411D-B13E-1BA2D21358D8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" name="그래픽 2">
            <a:extLst>
              <a:ext uri="{FF2B5EF4-FFF2-40B4-BE49-F238E27FC236}">
                <a16:creationId xmlns:a16="http://schemas.microsoft.com/office/drawing/2014/main" id="{64CF698A-5CF6-42F3-A627-FA9D95ACC903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9DAA43F2-F846-4E3F-825C-D9A1B9A6269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8D8016-E55E-487D-997C-BFAE6F7D5F75}"/>
              </a:ext>
            </a:extLst>
          </p:cNvPr>
          <p:cNvSpPr/>
          <p:nvPr/>
        </p:nvSpPr>
        <p:spPr>
          <a:xfrm>
            <a:off x="3188256" y="-6586"/>
            <a:ext cx="471376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결론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활용방안</a:t>
            </a:r>
          </a:p>
        </p:txBody>
      </p:sp>
      <p:sp>
        <p:nvSpPr>
          <p:cNvPr id="17" name="사각형: 둥근 모서리 29">
            <a:extLst>
              <a:ext uri="{FF2B5EF4-FFF2-40B4-BE49-F238E27FC236}">
                <a16:creationId xmlns:a16="http://schemas.microsoft.com/office/drawing/2014/main" id="{8A5F25FB-636A-4A6F-B9FE-C68BE739A45A}"/>
              </a:ext>
            </a:extLst>
          </p:cNvPr>
          <p:cNvSpPr/>
          <p:nvPr/>
        </p:nvSpPr>
        <p:spPr>
          <a:xfrm>
            <a:off x="440127" y="1796866"/>
            <a:ext cx="11411316" cy="4652338"/>
          </a:xfrm>
          <a:prstGeom prst="roundRect">
            <a:avLst/>
          </a:prstGeom>
          <a:noFill/>
          <a:ln w="28575">
            <a:solidFill>
              <a:srgbClr val="FFC4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8F4B5-9C94-4E94-B6E5-8FA70F47175B}"/>
              </a:ext>
            </a:extLst>
          </p:cNvPr>
          <p:cNvSpPr txBox="1"/>
          <p:nvPr/>
        </p:nvSpPr>
        <p:spPr>
          <a:xfrm>
            <a:off x="1032677" y="1149944"/>
            <a:ext cx="3868367" cy="107721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32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활용방안</a:t>
            </a: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kumimoji="0" lang="en-US" altLang="ko-KR" sz="3200" b="0" i="0" u="none" strike="noStrike" kern="1200" cap="none" spc="0" normalizeH="0" baseline="0" noProof="0" dirty="0">
              <a:ln w="38100"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8CC3F8-6307-4566-9750-5A8876725E52}"/>
              </a:ext>
            </a:extLst>
          </p:cNvPr>
          <p:cNvSpPr txBox="1"/>
          <p:nvPr/>
        </p:nvSpPr>
        <p:spPr>
          <a:xfrm>
            <a:off x="1426779" y="2309253"/>
            <a:ext cx="10172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 협업을 통해 퍼스널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주차장이 활용되면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라스트마일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(last mile)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로써의 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 교통의 편의성 향상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보행자와 골목 운전자의 </a:t>
            </a:r>
            <a:r>
              <a:rPr lang="ko-KR" altLang="en-US" sz="2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불편성을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줄일 수 있다</a:t>
            </a:r>
            <a:r>
              <a:rPr lang="en-US" altLang="ko-KR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퍼스널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모빌리티의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사용자가 증가하는 추세가 계속 이어진다면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퍼스널 </a:t>
            </a:r>
            <a:r>
              <a:rPr lang="ko-KR" altLang="en-US" sz="2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도로 </a:t>
            </a:r>
            <a:r>
              <a:rPr lang="ko-KR" altLang="en-US" sz="2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구축시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활용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될 수 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주차장에 퍼스널 </a:t>
            </a:r>
            <a:r>
              <a:rPr lang="ko-KR" altLang="en-US" sz="2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충전소를 함께 설치해 적절한 충전 기술을 제공한다면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계속되는 </a:t>
            </a:r>
            <a:r>
              <a:rPr lang="ko-KR" altLang="en-US" sz="2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 폭발 사고를 감소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시킬 수 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1" y="2214938"/>
            <a:ext cx="677010" cy="6770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9" y="3624383"/>
            <a:ext cx="677010" cy="67701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9" y="5084252"/>
            <a:ext cx="677010" cy="6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5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866D1A3-3060-49BE-9F07-E57E0A75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274" y="1504734"/>
            <a:ext cx="4099242" cy="4416692"/>
          </a:xfrm>
          <a:prstGeom prst="rect">
            <a:avLst/>
          </a:prstGeom>
        </p:spPr>
      </p:pic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17813A0A-2079-4C77-8560-07912CB8666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5EDB70A5-3149-41B0-9BFE-FA2718A74224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559DCD-CD6D-4E78-9A72-4577716512D0}"/>
              </a:ext>
            </a:extLst>
          </p:cNvPr>
          <p:cNvSpPr/>
          <p:nvPr/>
        </p:nvSpPr>
        <p:spPr>
          <a:xfrm>
            <a:off x="12701" y="3367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endParaRPr lang="en-US" altLang="ko-KR" b="1" i="1">
              <a:solidFill>
                <a:prstClr val="white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ED95611-F7A3-49E5-9DE6-A71D7A9B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067032-584E-4058-BA00-4753F32BE748}"/>
              </a:ext>
            </a:extLst>
          </p:cNvPr>
          <p:cNvGrpSpPr/>
          <p:nvPr/>
        </p:nvGrpSpPr>
        <p:grpSpPr>
          <a:xfrm>
            <a:off x="327920" y="1379656"/>
            <a:ext cx="7211245" cy="4278890"/>
            <a:chOff x="108639" y="1728309"/>
            <a:chExt cx="7612961" cy="417465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E9CDB2B-3069-47BB-87F8-C5E2AF685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8095"/>
            <a:stretch/>
          </p:blipFill>
          <p:spPr>
            <a:xfrm>
              <a:off x="108639" y="1728309"/>
              <a:ext cx="7612961" cy="4174651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C424F84-9294-44FF-B10E-534F051CFAE1}"/>
                </a:ext>
              </a:extLst>
            </p:cNvPr>
            <p:cNvCxnSpPr>
              <a:cxnSpLocks/>
            </p:cNvCxnSpPr>
            <p:nvPr/>
          </p:nvCxnSpPr>
          <p:spPr>
            <a:xfrm>
              <a:off x="237285" y="2441603"/>
              <a:ext cx="279304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780D647-5821-40E0-8991-99D63D469124}"/>
                </a:ext>
              </a:extLst>
            </p:cNvPr>
            <p:cNvCxnSpPr>
              <a:cxnSpLocks/>
            </p:cNvCxnSpPr>
            <p:nvPr/>
          </p:nvCxnSpPr>
          <p:spPr>
            <a:xfrm>
              <a:off x="4351447" y="2441603"/>
              <a:ext cx="16572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CA022D5-584E-464F-808F-A88AB74DE578}"/>
                </a:ext>
              </a:extLst>
            </p:cNvPr>
            <p:cNvCxnSpPr>
              <a:cxnSpLocks/>
            </p:cNvCxnSpPr>
            <p:nvPr/>
          </p:nvCxnSpPr>
          <p:spPr>
            <a:xfrm>
              <a:off x="2120254" y="3660190"/>
              <a:ext cx="317365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405E339-21E0-4A08-866E-760D7FE651E4}"/>
                </a:ext>
              </a:extLst>
            </p:cNvPr>
            <p:cNvCxnSpPr>
              <a:cxnSpLocks/>
            </p:cNvCxnSpPr>
            <p:nvPr/>
          </p:nvCxnSpPr>
          <p:spPr>
            <a:xfrm>
              <a:off x="5574629" y="5512568"/>
              <a:ext cx="192457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639C305-573B-454C-850C-B1C2952B4DA9}"/>
              </a:ext>
            </a:extLst>
          </p:cNvPr>
          <p:cNvCxnSpPr>
            <a:cxnSpLocks/>
          </p:cNvCxnSpPr>
          <p:nvPr/>
        </p:nvCxnSpPr>
        <p:spPr>
          <a:xfrm>
            <a:off x="449778" y="5658546"/>
            <a:ext cx="23543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F7F8C63-E1AA-41B4-A494-74570CEB3BD7}"/>
              </a:ext>
            </a:extLst>
          </p:cNvPr>
          <p:cNvSpPr txBox="1"/>
          <p:nvPr/>
        </p:nvSpPr>
        <p:spPr>
          <a:xfrm>
            <a:off x="327920" y="5767538"/>
            <a:ext cx="2952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 </a:t>
            </a:r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매일경제 </a:t>
            </a:r>
            <a:r>
              <a:rPr lang="en-US" altLang="ko-KR" sz="14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(2020.05.25)</a:t>
            </a:r>
            <a:endParaRPr lang="ko-KR" altLang="en-US" sz="1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A759509-C720-4574-960B-5F8338F0117F}"/>
              </a:ext>
            </a:extLst>
          </p:cNvPr>
          <p:cNvGrpSpPr/>
          <p:nvPr/>
        </p:nvGrpSpPr>
        <p:grpSpPr>
          <a:xfrm>
            <a:off x="8973425" y="2919521"/>
            <a:ext cx="1007358" cy="2065416"/>
            <a:chOff x="9898846" y="6962634"/>
            <a:chExt cx="1007358" cy="2065416"/>
          </a:xfrm>
        </p:grpSpPr>
        <p:sp>
          <p:nvSpPr>
            <p:cNvPr id="30" name="화살표: 아래쪽 29">
              <a:extLst>
                <a:ext uri="{FF2B5EF4-FFF2-40B4-BE49-F238E27FC236}">
                  <a16:creationId xmlns:a16="http://schemas.microsoft.com/office/drawing/2014/main" id="{F725DF85-31DC-4E15-B53B-7FB64A5548AE}"/>
                </a:ext>
              </a:extLst>
            </p:cNvPr>
            <p:cNvSpPr/>
            <p:nvPr/>
          </p:nvSpPr>
          <p:spPr>
            <a:xfrm rot="12819613">
              <a:off x="10528013" y="6962634"/>
              <a:ext cx="378191" cy="2065416"/>
            </a:xfrm>
            <a:custGeom>
              <a:avLst/>
              <a:gdLst>
                <a:gd name="connsiteX0" fmla="*/ 0 w 333693"/>
                <a:gd name="connsiteY0" fmla="*/ 2405827 h 2799735"/>
                <a:gd name="connsiteX1" fmla="*/ 83423 w 333693"/>
                <a:gd name="connsiteY1" fmla="*/ 2405827 h 2799735"/>
                <a:gd name="connsiteX2" fmla="*/ 83423 w 333693"/>
                <a:gd name="connsiteY2" fmla="*/ 0 h 2799735"/>
                <a:gd name="connsiteX3" fmla="*/ 250270 w 333693"/>
                <a:gd name="connsiteY3" fmla="*/ 0 h 2799735"/>
                <a:gd name="connsiteX4" fmla="*/ 250270 w 333693"/>
                <a:gd name="connsiteY4" fmla="*/ 2405827 h 2799735"/>
                <a:gd name="connsiteX5" fmla="*/ 333693 w 333693"/>
                <a:gd name="connsiteY5" fmla="*/ 2405827 h 2799735"/>
                <a:gd name="connsiteX6" fmla="*/ 166847 w 333693"/>
                <a:gd name="connsiteY6" fmla="*/ 2799735 h 2799735"/>
                <a:gd name="connsiteX7" fmla="*/ 0 w 333693"/>
                <a:gd name="connsiteY7" fmla="*/ 2405827 h 2799735"/>
                <a:gd name="connsiteX0" fmla="*/ 0 w 333693"/>
                <a:gd name="connsiteY0" fmla="*/ 2405827 h 2750318"/>
                <a:gd name="connsiteX1" fmla="*/ 83423 w 333693"/>
                <a:gd name="connsiteY1" fmla="*/ 2405827 h 2750318"/>
                <a:gd name="connsiteX2" fmla="*/ 83423 w 333693"/>
                <a:gd name="connsiteY2" fmla="*/ 0 h 2750318"/>
                <a:gd name="connsiteX3" fmla="*/ 250270 w 333693"/>
                <a:gd name="connsiteY3" fmla="*/ 0 h 2750318"/>
                <a:gd name="connsiteX4" fmla="*/ 250270 w 333693"/>
                <a:gd name="connsiteY4" fmla="*/ 2405827 h 2750318"/>
                <a:gd name="connsiteX5" fmla="*/ 333693 w 333693"/>
                <a:gd name="connsiteY5" fmla="*/ 2405827 h 2750318"/>
                <a:gd name="connsiteX6" fmla="*/ 155074 w 333693"/>
                <a:gd name="connsiteY6" fmla="*/ 2750318 h 2750318"/>
                <a:gd name="connsiteX7" fmla="*/ 0 w 333693"/>
                <a:gd name="connsiteY7" fmla="*/ 2405827 h 2750318"/>
                <a:gd name="connsiteX0" fmla="*/ -1 w 478957"/>
                <a:gd name="connsiteY0" fmla="*/ 2402014 h 2750318"/>
                <a:gd name="connsiteX1" fmla="*/ 228687 w 478957"/>
                <a:gd name="connsiteY1" fmla="*/ 2405827 h 2750318"/>
                <a:gd name="connsiteX2" fmla="*/ 228687 w 478957"/>
                <a:gd name="connsiteY2" fmla="*/ 0 h 2750318"/>
                <a:gd name="connsiteX3" fmla="*/ 395534 w 478957"/>
                <a:gd name="connsiteY3" fmla="*/ 0 h 2750318"/>
                <a:gd name="connsiteX4" fmla="*/ 395534 w 478957"/>
                <a:gd name="connsiteY4" fmla="*/ 2405827 h 2750318"/>
                <a:gd name="connsiteX5" fmla="*/ 478957 w 478957"/>
                <a:gd name="connsiteY5" fmla="*/ 2405827 h 2750318"/>
                <a:gd name="connsiteX6" fmla="*/ 300338 w 478957"/>
                <a:gd name="connsiteY6" fmla="*/ 2750318 h 2750318"/>
                <a:gd name="connsiteX7" fmla="*/ -1 w 478957"/>
                <a:gd name="connsiteY7" fmla="*/ 2402014 h 2750318"/>
                <a:gd name="connsiteX0" fmla="*/ 1 w 628922"/>
                <a:gd name="connsiteY0" fmla="*/ 2402014 h 2750318"/>
                <a:gd name="connsiteX1" fmla="*/ 228689 w 628922"/>
                <a:gd name="connsiteY1" fmla="*/ 2405827 h 2750318"/>
                <a:gd name="connsiteX2" fmla="*/ 228689 w 628922"/>
                <a:gd name="connsiteY2" fmla="*/ 0 h 2750318"/>
                <a:gd name="connsiteX3" fmla="*/ 395536 w 628922"/>
                <a:gd name="connsiteY3" fmla="*/ 0 h 2750318"/>
                <a:gd name="connsiteX4" fmla="*/ 395536 w 628922"/>
                <a:gd name="connsiteY4" fmla="*/ 2405827 h 2750318"/>
                <a:gd name="connsiteX5" fmla="*/ 628923 w 628922"/>
                <a:gd name="connsiteY5" fmla="*/ 2390879 h 2750318"/>
                <a:gd name="connsiteX6" fmla="*/ 300340 w 628922"/>
                <a:gd name="connsiteY6" fmla="*/ 2750318 h 2750318"/>
                <a:gd name="connsiteX7" fmla="*/ 1 w 628922"/>
                <a:gd name="connsiteY7" fmla="*/ 2402014 h 275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922" h="2750318">
                  <a:moveTo>
                    <a:pt x="1" y="2402014"/>
                  </a:moveTo>
                  <a:lnTo>
                    <a:pt x="228689" y="2405827"/>
                  </a:lnTo>
                  <a:lnTo>
                    <a:pt x="228689" y="0"/>
                  </a:lnTo>
                  <a:lnTo>
                    <a:pt x="395536" y="0"/>
                  </a:lnTo>
                  <a:lnTo>
                    <a:pt x="395536" y="2405827"/>
                  </a:lnTo>
                  <a:lnTo>
                    <a:pt x="628923" y="2390879"/>
                  </a:lnTo>
                  <a:lnTo>
                    <a:pt x="300340" y="2750318"/>
                  </a:lnTo>
                  <a:lnTo>
                    <a:pt x="1" y="2402014"/>
                  </a:lnTo>
                  <a:close/>
                </a:path>
              </a:pathLst>
            </a:cu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7D7B5B-293B-4D8C-9ED6-2C8B00AA9EAC}"/>
                </a:ext>
              </a:extLst>
            </p:cNvPr>
            <p:cNvSpPr txBox="1"/>
            <p:nvPr/>
          </p:nvSpPr>
          <p:spPr>
            <a:xfrm rot="21239164">
              <a:off x="9898846" y="7402249"/>
              <a:ext cx="9284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ln w="6600">
                    <a:solidFill>
                      <a:srgbClr val="E2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</a:t>
              </a:r>
              <a:r>
                <a:rPr lang="ko-KR" altLang="en-US" sz="4000" b="1">
                  <a:ln w="6600">
                    <a:solidFill>
                      <a:srgbClr val="E2000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5EA89FD-FB2A-419C-A91A-8014CCE39079}"/>
              </a:ext>
            </a:extLst>
          </p:cNvPr>
          <p:cNvSpPr/>
          <p:nvPr/>
        </p:nvSpPr>
        <p:spPr>
          <a:xfrm>
            <a:off x="2966861" y="123431"/>
            <a:ext cx="4713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및 배경</a:t>
            </a:r>
            <a:endParaRPr lang="en-US" altLang="ko-KR" sz="3200" b="1" i="1" kern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7213EBE4-7D9F-446E-9FED-0D62BAF224C9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그래픽 2">
            <a:extLst>
              <a:ext uri="{FF2B5EF4-FFF2-40B4-BE49-F238E27FC236}">
                <a16:creationId xmlns:a16="http://schemas.microsoft.com/office/drawing/2014/main" id="{DD250F9E-DB45-4279-992F-6801D88EE126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그래픽 2">
            <a:extLst>
              <a:ext uri="{FF2B5EF4-FFF2-40B4-BE49-F238E27FC236}">
                <a16:creationId xmlns:a16="http://schemas.microsoft.com/office/drawing/2014/main" id="{2AAFC40B-4F04-41C7-82BF-9BE68E2D096B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그래픽 2">
            <a:extLst>
              <a:ext uri="{FF2B5EF4-FFF2-40B4-BE49-F238E27FC236}">
                <a16:creationId xmlns:a16="http://schemas.microsoft.com/office/drawing/2014/main" id="{996F7250-448A-49D8-BA5D-42E999B95E46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그래픽 2">
            <a:extLst>
              <a:ext uri="{FF2B5EF4-FFF2-40B4-BE49-F238E27FC236}">
                <a16:creationId xmlns:a16="http://schemas.microsoft.com/office/drawing/2014/main" id="{71B271D1-A710-4D38-9387-009373AFCA95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그래픽 2">
            <a:extLst>
              <a:ext uri="{FF2B5EF4-FFF2-40B4-BE49-F238E27FC236}">
                <a16:creationId xmlns:a16="http://schemas.microsoft.com/office/drawing/2014/main" id="{F0E45CF2-E9AC-4F66-88B0-7DBE5F3D2ADF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424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2265139"/>
            <a:ext cx="12192000" cy="17897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200" b="1" ker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참고문헌</a:t>
            </a:r>
            <a:endParaRPr lang="en-US" altLang="ko-KR" sz="2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A8C34-435C-4B39-8731-74D5E3D7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6" name="그래픽 2">
            <a:extLst>
              <a:ext uri="{FF2B5EF4-FFF2-40B4-BE49-F238E27FC236}">
                <a16:creationId xmlns:a16="http://schemas.microsoft.com/office/drawing/2014/main" id="{E5254D8C-72E8-4ACF-90CB-0B0B20531DE8}"/>
              </a:ext>
            </a:extLst>
          </p:cNvPr>
          <p:cNvSpPr/>
          <p:nvPr/>
        </p:nvSpPr>
        <p:spPr>
          <a:xfrm>
            <a:off x="686628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C9793A86-DAAA-4EE2-B824-C1A0D400A35F}"/>
              </a:ext>
            </a:extLst>
          </p:cNvPr>
          <p:cNvSpPr/>
          <p:nvPr/>
        </p:nvSpPr>
        <p:spPr>
          <a:xfrm>
            <a:off x="724728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E8F973D5-7A0F-4B0C-BAB3-EA85A59CD371}"/>
              </a:ext>
            </a:extLst>
          </p:cNvPr>
          <p:cNvSpPr/>
          <p:nvPr/>
        </p:nvSpPr>
        <p:spPr>
          <a:xfrm>
            <a:off x="762828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990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3AF0F-CFD8-44FE-8766-1478F4A85C28}"/>
              </a:ext>
            </a:extLst>
          </p:cNvPr>
          <p:cNvSpPr/>
          <p:nvPr/>
        </p:nvSpPr>
        <p:spPr>
          <a:xfrm>
            <a:off x="3039132" y="76665"/>
            <a:ext cx="4713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kumimoji="0" lang="ko-KR" altLang="en-US" sz="32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360484F-9750-4AD5-9259-E0F00E4F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019663"/>
              </p:ext>
            </p:extLst>
          </p:nvPr>
        </p:nvGraphicFramePr>
        <p:xfrm>
          <a:off x="819835" y="1523098"/>
          <a:ext cx="10756102" cy="48973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2165">
                  <a:extLst>
                    <a:ext uri="{9D8B030D-6E8A-4147-A177-3AD203B41FA5}">
                      <a16:colId xmlns:a16="http://schemas.microsoft.com/office/drawing/2014/main" val="2031645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28225065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15871143"/>
                    </a:ext>
                  </a:extLst>
                </a:gridCol>
                <a:gridCol w="2411617">
                  <a:extLst>
                    <a:ext uri="{9D8B030D-6E8A-4147-A177-3AD203B41FA5}">
                      <a16:colId xmlns:a16="http://schemas.microsoft.com/office/drawing/2014/main" val="1627776120"/>
                    </a:ext>
                  </a:extLst>
                </a:gridCol>
              </a:tblGrid>
              <a:tr h="360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기준연도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649571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서울시 지하철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호선별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역별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시간대별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승하차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인원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csv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열린데이터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2015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512495"/>
                  </a:ext>
                </a:extLst>
              </a:tr>
              <a:tr h="489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서울시 버스노선별 정류장별 시간대별 승하차 인원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csv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열린데이터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2020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640268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서울시 우리마을가게 상권분석서비스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상권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추정유동인구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csv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열린데이터 광장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2020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32931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직장인구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국가공간정보포털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5102852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행정구역시군구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국가공간정보포털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2020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294641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행정구력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읍면동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법정동</a:t>
                      </a:r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국가공간정보포털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2020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116259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도로명주소 기반 건물 공간데이터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754556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자전거 편의시설 공간 데이터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2016, 2017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63069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행정동 단위 거주인구 데이터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txt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2011.12 ~ 2020.06 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3302315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상권발달 개별지수데이터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 </a:t>
                      </a:r>
                      <a:endParaRPr lang="en-US" altLang="ko-KR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2018.01 ~ 2019.09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990845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수도권 지하철 공간데이터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 </a:t>
                      </a:r>
                      <a:endParaRPr lang="en-US" altLang="ko-KR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2015.01~2016.08, 2017.11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847014"/>
                  </a:ext>
                </a:extLst>
              </a:tr>
              <a:tr h="3740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버스정류장 </a:t>
                      </a:r>
                      <a:r>
                        <a:rPr lang="ko-KR" altLang="en-US" sz="1400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공간데이터</a:t>
                      </a:r>
                      <a:endParaRPr lang="ko-KR" altLang="en-US" sz="1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shp</a:t>
                      </a:r>
                      <a:endParaRPr lang="ko-KR" altLang="en-US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서울시 빅데이터 캠퍼스 </a:t>
                      </a:r>
                      <a:endParaRPr lang="en-US" altLang="ko-KR" sz="1400" b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2015.01~2016.08, 2017.11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7864243"/>
                  </a:ext>
                </a:extLst>
              </a:tr>
            </a:tbl>
          </a:graphicData>
        </a:graphic>
      </p:graphicFrame>
      <p:sp>
        <p:nvSpPr>
          <p:cNvPr id="23" name="그래픽 2">
            <a:extLst>
              <a:ext uri="{FF2B5EF4-FFF2-40B4-BE49-F238E27FC236}">
                <a16:creationId xmlns:a16="http://schemas.microsoft.com/office/drawing/2014/main" id="{A292544D-B5C0-458C-BC10-1DE2C050350B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FDC2FC59-90E6-4867-AD65-BCD5814851D8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0C636A46-3ECE-4EC0-8C33-E66BA7902C29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4F072B96-5A3E-4C80-8FBF-1F748A2818F7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그래픽 2">
            <a:extLst>
              <a:ext uri="{FF2B5EF4-FFF2-40B4-BE49-F238E27FC236}">
                <a16:creationId xmlns:a16="http://schemas.microsoft.com/office/drawing/2014/main" id="{3F2B2533-820F-40A4-9476-D483C472C968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4D074-23D5-4935-B932-A88FB2FB673D}"/>
              </a:ext>
            </a:extLst>
          </p:cNvPr>
          <p:cNvSpPr txBox="1"/>
          <p:nvPr/>
        </p:nvSpPr>
        <p:spPr>
          <a:xfrm>
            <a:off x="635104" y="1217328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※ </a:t>
            </a:r>
            <a:r>
              <a:rPr lang="ko-KR" altLang="en-US" sz="2000"/>
              <a:t>활용 데이터</a:t>
            </a:r>
          </a:p>
        </p:txBody>
      </p:sp>
    </p:spTree>
    <p:extLst>
      <p:ext uri="{BB962C8B-B14F-4D97-AF65-F5344CB8AC3E}">
        <p14:creationId xmlns:p14="http://schemas.microsoft.com/office/powerpoint/2010/main" val="1491712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167CE5-54D1-4B35-BD90-2F0BD0764D89}"/>
              </a:ext>
            </a:extLst>
          </p:cNvPr>
          <p:cNvSpPr/>
          <p:nvPr/>
        </p:nvSpPr>
        <p:spPr>
          <a:xfrm>
            <a:off x="794991" y="1713278"/>
            <a:ext cx="8222549" cy="14265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공유 전동킥보드 이용만족도 및 이용행태 영향요인 실증분석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서울시를 대상으로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」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공주대학교 대학원 안다은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(2019)</a:t>
            </a:r>
          </a:p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버스노선을 고려한 적정 정류장 위치에 관한 연구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」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아주대학교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ITS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대학원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이명철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(2007)</a:t>
            </a:r>
          </a:p>
          <a:p>
            <a:pPr marL="228600" marR="0" lvl="0" indent="-2286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라스트마일 모빌리티 공유시장의 글로벌 동향과 국내 현황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–-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정보통신정책연구원 </a:t>
            </a: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(2019)</a:t>
            </a:r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FCFB50-95B7-405B-A08A-0BD8E9E63CCF}"/>
              </a:ext>
            </a:extLst>
          </p:cNvPr>
          <p:cNvSpPr/>
          <p:nvPr/>
        </p:nvSpPr>
        <p:spPr>
          <a:xfrm>
            <a:off x="794991" y="3718146"/>
            <a:ext cx="8222549" cy="22762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전동 킥보드 이용자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만명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전년의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배로 급성장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(2020.05.25)  </a:t>
            </a:r>
            <a:r>
              <a:rPr kumimoji="0" lang="en-US" altLang="ko-KR" sz="16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/>
              </a:rPr>
              <a:t>https://www.mk.co.kr/news/it/view/2020/05/533231/</a:t>
            </a:r>
            <a:endParaRPr kumimoji="0" lang="en-US" altLang="ko-KR" sz="16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2.5km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전기자전거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1.6km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전동킥보드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일레클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 이용 패턴 공개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(2020.04.10)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/>
              </a:rPr>
              <a:t>https://www.newstomato.com/ReadNews.aspx?no=965482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28600" lvl="0" indent="-228600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전동킥보드 무법천지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'…</a:t>
            </a:r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시민 안전 위협 </a:t>
            </a:r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(2020. 10. 12)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60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160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5"/>
              </a:rPr>
              <a:t>https://www.kyongbuk.co.kr/news/articleView.html?idxno=2055164</a:t>
            </a:r>
            <a:r>
              <a:rPr lang="en-US" altLang="ko-KR" sz="160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3AF0F-CFD8-44FE-8766-1478F4A85C28}"/>
              </a:ext>
            </a:extLst>
          </p:cNvPr>
          <p:cNvSpPr/>
          <p:nvPr/>
        </p:nvSpPr>
        <p:spPr>
          <a:xfrm>
            <a:off x="3039132" y="76665"/>
            <a:ext cx="4713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kumimoji="0" lang="ko-KR" altLang="en-US" sz="3200" b="1" i="1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참고 문헌</a:t>
            </a:r>
            <a:endParaRPr kumimoji="0" lang="en-US" altLang="ko-KR" sz="3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그래픽 2">
            <a:extLst>
              <a:ext uri="{FF2B5EF4-FFF2-40B4-BE49-F238E27FC236}">
                <a16:creationId xmlns:a16="http://schemas.microsoft.com/office/drawing/2014/main" id="{A292544D-B5C0-458C-BC10-1DE2C050350B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그래픽 2">
            <a:extLst>
              <a:ext uri="{FF2B5EF4-FFF2-40B4-BE49-F238E27FC236}">
                <a16:creationId xmlns:a16="http://schemas.microsoft.com/office/drawing/2014/main" id="{FDC2FC59-90E6-4867-AD65-BCD5814851D8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그래픽 2">
            <a:extLst>
              <a:ext uri="{FF2B5EF4-FFF2-40B4-BE49-F238E27FC236}">
                <a16:creationId xmlns:a16="http://schemas.microsoft.com/office/drawing/2014/main" id="{0C636A46-3ECE-4EC0-8C33-E66BA7902C29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4F072B96-5A3E-4C80-8FBF-1F748A2818F7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그래픽 2">
            <a:extLst>
              <a:ext uri="{FF2B5EF4-FFF2-40B4-BE49-F238E27FC236}">
                <a16:creationId xmlns:a16="http://schemas.microsoft.com/office/drawing/2014/main" id="{3F2B2533-820F-40A4-9476-D483C472C968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6D839-45C0-4CF7-87FF-714FBF4A73C6}"/>
              </a:ext>
            </a:extLst>
          </p:cNvPr>
          <p:cNvSpPr txBox="1"/>
          <p:nvPr/>
        </p:nvSpPr>
        <p:spPr>
          <a:xfrm>
            <a:off x="635104" y="1217328"/>
            <a:ext cx="2063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※ </a:t>
            </a:r>
            <a:r>
              <a:rPr lang="ko-KR" altLang="en-US" sz="2000"/>
              <a:t>참고 논문 </a:t>
            </a:r>
            <a:r>
              <a:rPr lang="en-US" altLang="ko-KR" sz="2000"/>
              <a:t>(</a:t>
            </a:r>
            <a:r>
              <a:rPr lang="ko-KR" altLang="en-US" sz="2000"/>
              <a:t>문서</a:t>
            </a:r>
            <a:r>
              <a:rPr lang="en-US" altLang="ko-KR" sz="2000"/>
              <a:t>)</a:t>
            </a:r>
            <a:endParaRPr lang="ko-KR" altLang="en-US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08041C-6F18-430B-A23F-786939865116}"/>
              </a:ext>
            </a:extLst>
          </p:cNvPr>
          <p:cNvSpPr txBox="1"/>
          <p:nvPr/>
        </p:nvSpPr>
        <p:spPr>
          <a:xfrm>
            <a:off x="656753" y="3318036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/>
              <a:t>※ </a:t>
            </a:r>
            <a:r>
              <a:rPr lang="ko-KR" altLang="en-US" sz="2000"/>
              <a:t>참고 기사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A4183-D5C0-4B90-9CDA-C62ED208D0AC}"/>
              </a:ext>
            </a:extLst>
          </p:cNvPr>
          <p:cNvSpPr txBox="1"/>
          <p:nvPr/>
        </p:nvSpPr>
        <p:spPr>
          <a:xfrm>
            <a:off x="819835" y="6240621"/>
            <a:ext cx="3882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+ </a:t>
            </a:r>
            <a:r>
              <a:rPr lang="ko-KR" altLang="en-US" sz="1400" dirty="0">
                <a:latin typeface="+mj-ea"/>
                <a:ea typeface="+mj-ea"/>
              </a:rPr>
              <a:t>아이콘 이미지 사용 </a:t>
            </a:r>
            <a:r>
              <a:rPr lang="en-US" altLang="ko-KR" sz="1400" dirty="0">
                <a:latin typeface="+mj-ea"/>
                <a:ea typeface="+mj-ea"/>
              </a:rPr>
              <a:t>https://www.flaticon.com/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0C0FBC-85D7-4D3B-88BE-1DEED03D3FB7}"/>
              </a:ext>
            </a:extLst>
          </p:cNvPr>
          <p:cNvSpPr txBox="1"/>
          <p:nvPr/>
        </p:nvSpPr>
        <p:spPr>
          <a:xfrm>
            <a:off x="9338553" y="779308"/>
            <a:ext cx="193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+mn-ea"/>
              </a:rPr>
              <a:t>&lt;</a:t>
            </a:r>
            <a:r>
              <a:rPr lang="ko-KR" altLang="en-US" sz="2400">
                <a:latin typeface="+mn-ea"/>
              </a:rPr>
              <a:t>분석 </a:t>
            </a:r>
            <a:r>
              <a:rPr lang="en-US" altLang="ko-KR" sz="2400">
                <a:latin typeface="+mn-ea"/>
              </a:rPr>
              <a:t>TOOL&gt;</a:t>
            </a:r>
            <a:endParaRPr lang="ko-KR" altLang="en-US" sz="2400">
              <a:latin typeface="+mn-ea"/>
            </a:endParaRPr>
          </a:p>
        </p:txBody>
      </p:sp>
      <p:pic>
        <p:nvPicPr>
          <p:cNvPr id="1026" name="Picture 2" descr="OSGeo(Open Source GeoSpatial) 한국어 지부 - OSGeo Korean Chapter :: 'QGIS' 태그의 글  목록">
            <a:extLst>
              <a:ext uri="{FF2B5EF4-FFF2-40B4-BE49-F238E27FC236}">
                <a16:creationId xmlns:a16="http://schemas.microsoft.com/office/drawing/2014/main" id="{3BB7B17F-5D02-4F97-9FCD-C6A1A7DD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54" y="1302607"/>
            <a:ext cx="2111896" cy="6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엑셀] TODAY 함수를 이용하여 평창동계올림픽 D-Day 구하는 방법">
            <a:extLst>
              <a:ext uri="{FF2B5EF4-FFF2-40B4-BE49-F238E27FC236}">
                <a16:creationId xmlns:a16="http://schemas.microsoft.com/office/drawing/2014/main" id="{A3E09AC3-1BA4-4D1A-B3AD-59658149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54" y="2117091"/>
            <a:ext cx="2268044" cy="12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] Program 구조 (변수, 메모리) 객체지향 클래스 인터프리터">
            <a:extLst>
              <a:ext uri="{FF2B5EF4-FFF2-40B4-BE49-F238E27FC236}">
                <a16:creationId xmlns:a16="http://schemas.microsoft.com/office/drawing/2014/main" id="{02D7317C-805E-4ED0-BA92-8931FCF2C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095" y="3518091"/>
            <a:ext cx="2770333" cy="87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프로젝트 주피터 - 위키백과, 우리 모두의 백과사전">
            <a:extLst>
              <a:ext uri="{FF2B5EF4-FFF2-40B4-BE49-F238E27FC236}">
                <a16:creationId xmlns:a16="http://schemas.microsoft.com/office/drawing/2014/main" id="{27535F83-6852-4B24-96E8-A86E1A5CF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054" y="4394209"/>
            <a:ext cx="1141712" cy="132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I 기반 분석 기능 '데이터 설명' 확장한 태블로 | Bloter.net">
            <a:extLst>
              <a:ext uri="{FF2B5EF4-FFF2-40B4-BE49-F238E27FC236}">
                <a16:creationId xmlns:a16="http://schemas.microsoft.com/office/drawing/2014/main" id="{A7BEEB1C-18E5-4DD0-8B5E-0B578BFA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502" y="5631249"/>
            <a:ext cx="3262009" cy="11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0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코스트위드">
            <a:extLst>
              <a:ext uri="{FF2B5EF4-FFF2-40B4-BE49-F238E27FC236}">
                <a16:creationId xmlns:a16="http://schemas.microsoft.com/office/drawing/2014/main" id="{762492F9-38A5-495C-A0E3-AA24A355B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15" y="4847443"/>
            <a:ext cx="1838169" cy="194777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배송 전용' 전기자전거 나온다 - 'Startup's Story Platform'">
            <a:extLst>
              <a:ext uri="{FF2B5EF4-FFF2-40B4-BE49-F238E27FC236}">
                <a16:creationId xmlns:a16="http://schemas.microsoft.com/office/drawing/2014/main" id="{C2C8763B-DE27-46C3-BFB7-59E493178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8" t="10423" r="13355"/>
          <a:stretch/>
        </p:blipFill>
        <p:spPr bwMode="auto">
          <a:xfrm>
            <a:off x="764976" y="4186802"/>
            <a:ext cx="2584720" cy="21380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17813A0A-2079-4C77-8560-07912CB8666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5EDB70A5-3149-41B0-9BFE-FA2718A74224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3329FD-D75D-4CF3-81B7-E9FAC012DEA8}"/>
              </a:ext>
            </a:extLst>
          </p:cNvPr>
          <p:cNvSpPr txBox="1"/>
          <p:nvPr/>
        </p:nvSpPr>
        <p:spPr>
          <a:xfrm>
            <a:off x="592616" y="1265272"/>
            <a:ext cx="108344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퍼스널 </a:t>
            </a:r>
            <a:r>
              <a:rPr lang="ko-KR" altLang="en-US" sz="24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장점</a:t>
            </a:r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공간을 많이 차지하지 않아 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‘</a:t>
            </a:r>
            <a:r>
              <a:rPr lang="ko-KR" altLang="en-US" sz="2000" b="1" dirty="0" err="1">
                <a:solidFill>
                  <a:srgbClr val="0070C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휴대성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’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으로도 큰 특징을 갖는다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대중교통에 비해 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‘</a:t>
            </a:r>
            <a:r>
              <a:rPr lang="ko-KR" altLang="en-US" sz="2000" b="1" dirty="0">
                <a:solidFill>
                  <a:srgbClr val="0070C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접근성</a:t>
            </a:r>
            <a:r>
              <a:rPr lang="en-US" altLang="ko-KR" sz="2000" dirty="0">
                <a:latin typeface="빙그레체" panose="02030503000000000000" pitchFamily="18" charset="-127"/>
                <a:ea typeface="빙그레체" panose="02030503000000000000" pitchFamily="18" charset="-127"/>
              </a:rPr>
              <a:t>’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높다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 모터 및 배터리를 사용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연료비가 거의 발생하지 않음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친환경</a:t>
            </a:r>
            <a:r>
              <a:rPr lang="ko-KR" altLang="en-US" sz="2000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교통수단</a:t>
            </a:r>
            <a:endParaRPr lang="en-US" altLang="ko-KR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퍼스널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모빌리티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전기자전거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전동킥보드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전동 휠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스쿠터 등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50" name="Picture 6" descr="전동킥보드, 안전 우려에 비싼 요금까지…시장 안착 '물음표'">
            <a:extLst>
              <a:ext uri="{FF2B5EF4-FFF2-40B4-BE49-F238E27FC236}">
                <a16:creationId xmlns:a16="http://schemas.microsoft.com/office/drawing/2014/main" id="{F188E2AD-05C4-45F6-84BD-A6A46FCD3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0"/>
          <a:stretch/>
        </p:blipFill>
        <p:spPr bwMode="auto">
          <a:xfrm>
            <a:off x="4332288" y="4043412"/>
            <a:ext cx="1953064" cy="193117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장르별로 모아봤다! 125cc 스쿠터 대백과 사전 : 네이버 포스트">
            <a:extLst>
              <a:ext uri="{FF2B5EF4-FFF2-40B4-BE49-F238E27FC236}">
                <a16:creationId xmlns:a16="http://schemas.microsoft.com/office/drawing/2014/main" id="{5DA93B32-C092-4E12-BE58-9B58CA67E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9" r="19820"/>
          <a:stretch/>
        </p:blipFill>
        <p:spPr bwMode="auto">
          <a:xfrm rot="287577">
            <a:off x="6379131" y="4005084"/>
            <a:ext cx="2008880" cy="23287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ED95611-F7A3-49E5-9DE6-A71D7A9B90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53" name="평행 사변형 2050">
            <a:extLst>
              <a:ext uri="{FF2B5EF4-FFF2-40B4-BE49-F238E27FC236}">
                <a16:creationId xmlns:a16="http://schemas.microsoft.com/office/drawing/2014/main" id="{071FE704-AE25-4AA6-95BC-A87B150630D7}"/>
              </a:ext>
            </a:extLst>
          </p:cNvPr>
          <p:cNvSpPr/>
          <p:nvPr/>
        </p:nvSpPr>
        <p:spPr>
          <a:xfrm>
            <a:off x="0" y="6445136"/>
            <a:ext cx="11427025" cy="194048"/>
          </a:xfrm>
          <a:custGeom>
            <a:avLst/>
            <a:gdLst>
              <a:gd name="connsiteX0" fmla="*/ 0 w 11261558"/>
              <a:gd name="connsiteY0" fmla="*/ 160205 h 160205"/>
              <a:gd name="connsiteX1" fmla="*/ 40051 w 11261558"/>
              <a:gd name="connsiteY1" fmla="*/ 0 h 160205"/>
              <a:gd name="connsiteX2" fmla="*/ 11261558 w 11261558"/>
              <a:gd name="connsiteY2" fmla="*/ 0 h 160205"/>
              <a:gd name="connsiteX3" fmla="*/ 11221507 w 11261558"/>
              <a:gd name="connsiteY3" fmla="*/ 160205 h 160205"/>
              <a:gd name="connsiteX4" fmla="*/ 0 w 11261558"/>
              <a:gd name="connsiteY4" fmla="*/ 160205 h 160205"/>
              <a:gd name="connsiteX0" fmla="*/ 0 w 11261558"/>
              <a:gd name="connsiteY0" fmla="*/ 172236 h 172236"/>
              <a:gd name="connsiteX1" fmla="*/ 533346 w 11261558"/>
              <a:gd name="connsiteY1" fmla="*/ 0 h 172236"/>
              <a:gd name="connsiteX2" fmla="*/ 11261558 w 11261558"/>
              <a:gd name="connsiteY2" fmla="*/ 12031 h 172236"/>
              <a:gd name="connsiteX3" fmla="*/ 11221507 w 11261558"/>
              <a:gd name="connsiteY3" fmla="*/ 172236 h 172236"/>
              <a:gd name="connsiteX4" fmla="*/ 0 w 11261558"/>
              <a:gd name="connsiteY4" fmla="*/ 172236 h 172236"/>
              <a:gd name="connsiteX0" fmla="*/ 0 w 11935326"/>
              <a:gd name="connsiteY0" fmla="*/ 172236 h 172236"/>
              <a:gd name="connsiteX1" fmla="*/ 533346 w 11935326"/>
              <a:gd name="connsiteY1" fmla="*/ 0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0 w 11935326"/>
              <a:gd name="connsiteY0" fmla="*/ 184268 h 184268"/>
              <a:gd name="connsiteX1" fmla="*/ 52083 w 11935326"/>
              <a:gd name="connsiteY1" fmla="*/ 0 h 184268"/>
              <a:gd name="connsiteX2" fmla="*/ 11935326 w 11935326"/>
              <a:gd name="connsiteY2" fmla="*/ 12032 h 184268"/>
              <a:gd name="connsiteX3" fmla="*/ 11221507 w 11935326"/>
              <a:gd name="connsiteY3" fmla="*/ 184268 h 184268"/>
              <a:gd name="connsiteX4" fmla="*/ 0 w 11935326"/>
              <a:gd name="connsiteY4" fmla="*/ 184268 h 184268"/>
              <a:gd name="connsiteX0" fmla="*/ 0 w 11935326"/>
              <a:gd name="connsiteY0" fmla="*/ 172236 h 172236"/>
              <a:gd name="connsiteX1" fmla="*/ 28020 w 11935326"/>
              <a:gd name="connsiteY1" fmla="*/ 0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20106 w 11955432"/>
              <a:gd name="connsiteY0" fmla="*/ 172236 h 172236"/>
              <a:gd name="connsiteX1" fmla="*/ 0 w 11955432"/>
              <a:gd name="connsiteY1" fmla="*/ 36094 h 172236"/>
              <a:gd name="connsiteX2" fmla="*/ 11955432 w 11955432"/>
              <a:gd name="connsiteY2" fmla="*/ 0 h 172236"/>
              <a:gd name="connsiteX3" fmla="*/ 11241613 w 11955432"/>
              <a:gd name="connsiteY3" fmla="*/ 172236 h 172236"/>
              <a:gd name="connsiteX4" fmla="*/ 20106 w 11955432"/>
              <a:gd name="connsiteY4" fmla="*/ 172236 h 172236"/>
              <a:gd name="connsiteX0" fmla="*/ 0 w 11935326"/>
              <a:gd name="connsiteY0" fmla="*/ 172236 h 172236"/>
              <a:gd name="connsiteX1" fmla="*/ 15989 w 11935326"/>
              <a:gd name="connsiteY1" fmla="*/ 48126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0 w 11221507"/>
              <a:gd name="connsiteY0" fmla="*/ 124110 h 124110"/>
              <a:gd name="connsiteX1" fmla="*/ 15989 w 11221507"/>
              <a:gd name="connsiteY1" fmla="*/ 0 h 124110"/>
              <a:gd name="connsiteX2" fmla="*/ 10900611 w 11221507"/>
              <a:gd name="connsiteY2" fmla="*/ 12032 h 124110"/>
              <a:gd name="connsiteX3" fmla="*/ 11221507 w 11221507"/>
              <a:gd name="connsiteY3" fmla="*/ 124110 h 124110"/>
              <a:gd name="connsiteX4" fmla="*/ 0 w 11221507"/>
              <a:gd name="connsiteY4" fmla="*/ 124110 h 124110"/>
              <a:gd name="connsiteX0" fmla="*/ 0 w 11221507"/>
              <a:gd name="connsiteY0" fmla="*/ 136141 h 136141"/>
              <a:gd name="connsiteX1" fmla="*/ 15989 w 11221507"/>
              <a:gd name="connsiteY1" fmla="*/ 12031 h 136141"/>
              <a:gd name="connsiteX2" fmla="*/ 10852485 w 11221507"/>
              <a:gd name="connsiteY2" fmla="*/ 0 h 136141"/>
              <a:gd name="connsiteX3" fmla="*/ 11221507 w 11221507"/>
              <a:gd name="connsiteY3" fmla="*/ 136141 h 136141"/>
              <a:gd name="connsiteX4" fmla="*/ 0 w 11221507"/>
              <a:gd name="connsiteY4" fmla="*/ 136141 h 136141"/>
              <a:gd name="connsiteX0" fmla="*/ 0 w 11221507"/>
              <a:gd name="connsiteY0" fmla="*/ 136141 h 136141"/>
              <a:gd name="connsiteX1" fmla="*/ 4360 w 11221507"/>
              <a:gd name="connsiteY1" fmla="*/ 18985 h 136141"/>
              <a:gd name="connsiteX2" fmla="*/ 10852485 w 11221507"/>
              <a:gd name="connsiteY2" fmla="*/ 0 h 136141"/>
              <a:gd name="connsiteX3" fmla="*/ 11221507 w 11221507"/>
              <a:gd name="connsiteY3" fmla="*/ 136141 h 136141"/>
              <a:gd name="connsiteX4" fmla="*/ 0 w 11221507"/>
              <a:gd name="connsiteY4" fmla="*/ 136141 h 13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1507" h="136141">
                <a:moveTo>
                  <a:pt x="0" y="136141"/>
                </a:moveTo>
                <a:lnTo>
                  <a:pt x="4360" y="18985"/>
                </a:lnTo>
                <a:lnTo>
                  <a:pt x="10852485" y="0"/>
                </a:lnTo>
                <a:lnTo>
                  <a:pt x="11221507" y="136141"/>
                </a:lnTo>
                <a:lnTo>
                  <a:pt x="0" y="136141"/>
                </a:lnTo>
                <a:close/>
              </a:path>
            </a:pathLst>
          </a:custGeom>
          <a:gradFill>
            <a:gsLst>
              <a:gs pos="5000">
                <a:schemeClr val="accent4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93000">
                <a:schemeClr val="accent4">
                  <a:lumMod val="105000"/>
                  <a:satMod val="109000"/>
                  <a:tint val="81000"/>
                  <a:alpha val="41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평행 사변형 2050">
            <a:extLst>
              <a:ext uri="{FF2B5EF4-FFF2-40B4-BE49-F238E27FC236}">
                <a16:creationId xmlns:a16="http://schemas.microsoft.com/office/drawing/2014/main" id="{15C24809-D046-42A3-AF5A-C49B0E40C81B}"/>
              </a:ext>
            </a:extLst>
          </p:cNvPr>
          <p:cNvSpPr/>
          <p:nvPr/>
        </p:nvSpPr>
        <p:spPr>
          <a:xfrm>
            <a:off x="0" y="5974736"/>
            <a:ext cx="9216189" cy="174938"/>
          </a:xfrm>
          <a:custGeom>
            <a:avLst/>
            <a:gdLst>
              <a:gd name="connsiteX0" fmla="*/ 0 w 11261558"/>
              <a:gd name="connsiteY0" fmla="*/ 160205 h 160205"/>
              <a:gd name="connsiteX1" fmla="*/ 40051 w 11261558"/>
              <a:gd name="connsiteY1" fmla="*/ 0 h 160205"/>
              <a:gd name="connsiteX2" fmla="*/ 11261558 w 11261558"/>
              <a:gd name="connsiteY2" fmla="*/ 0 h 160205"/>
              <a:gd name="connsiteX3" fmla="*/ 11221507 w 11261558"/>
              <a:gd name="connsiteY3" fmla="*/ 160205 h 160205"/>
              <a:gd name="connsiteX4" fmla="*/ 0 w 11261558"/>
              <a:gd name="connsiteY4" fmla="*/ 160205 h 160205"/>
              <a:gd name="connsiteX0" fmla="*/ 0 w 11261558"/>
              <a:gd name="connsiteY0" fmla="*/ 172236 h 172236"/>
              <a:gd name="connsiteX1" fmla="*/ 533346 w 11261558"/>
              <a:gd name="connsiteY1" fmla="*/ 0 h 172236"/>
              <a:gd name="connsiteX2" fmla="*/ 11261558 w 11261558"/>
              <a:gd name="connsiteY2" fmla="*/ 12031 h 172236"/>
              <a:gd name="connsiteX3" fmla="*/ 11221507 w 11261558"/>
              <a:gd name="connsiteY3" fmla="*/ 172236 h 172236"/>
              <a:gd name="connsiteX4" fmla="*/ 0 w 11261558"/>
              <a:gd name="connsiteY4" fmla="*/ 172236 h 172236"/>
              <a:gd name="connsiteX0" fmla="*/ 0 w 11935326"/>
              <a:gd name="connsiteY0" fmla="*/ 172236 h 172236"/>
              <a:gd name="connsiteX1" fmla="*/ 533346 w 11935326"/>
              <a:gd name="connsiteY1" fmla="*/ 0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0 w 11935326"/>
              <a:gd name="connsiteY0" fmla="*/ 184268 h 184268"/>
              <a:gd name="connsiteX1" fmla="*/ 52083 w 11935326"/>
              <a:gd name="connsiteY1" fmla="*/ 0 h 184268"/>
              <a:gd name="connsiteX2" fmla="*/ 11935326 w 11935326"/>
              <a:gd name="connsiteY2" fmla="*/ 12032 h 184268"/>
              <a:gd name="connsiteX3" fmla="*/ 11221507 w 11935326"/>
              <a:gd name="connsiteY3" fmla="*/ 184268 h 184268"/>
              <a:gd name="connsiteX4" fmla="*/ 0 w 11935326"/>
              <a:gd name="connsiteY4" fmla="*/ 184268 h 184268"/>
              <a:gd name="connsiteX0" fmla="*/ 0 w 11935326"/>
              <a:gd name="connsiteY0" fmla="*/ 172236 h 172236"/>
              <a:gd name="connsiteX1" fmla="*/ 28020 w 11935326"/>
              <a:gd name="connsiteY1" fmla="*/ 0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20106 w 11955432"/>
              <a:gd name="connsiteY0" fmla="*/ 172236 h 172236"/>
              <a:gd name="connsiteX1" fmla="*/ 0 w 11955432"/>
              <a:gd name="connsiteY1" fmla="*/ 36094 h 172236"/>
              <a:gd name="connsiteX2" fmla="*/ 11955432 w 11955432"/>
              <a:gd name="connsiteY2" fmla="*/ 0 h 172236"/>
              <a:gd name="connsiteX3" fmla="*/ 11241613 w 11955432"/>
              <a:gd name="connsiteY3" fmla="*/ 172236 h 172236"/>
              <a:gd name="connsiteX4" fmla="*/ 20106 w 11955432"/>
              <a:gd name="connsiteY4" fmla="*/ 172236 h 172236"/>
              <a:gd name="connsiteX0" fmla="*/ 0 w 11935326"/>
              <a:gd name="connsiteY0" fmla="*/ 172236 h 172236"/>
              <a:gd name="connsiteX1" fmla="*/ 15989 w 11935326"/>
              <a:gd name="connsiteY1" fmla="*/ 48126 h 172236"/>
              <a:gd name="connsiteX2" fmla="*/ 11935326 w 11935326"/>
              <a:gd name="connsiteY2" fmla="*/ 0 h 172236"/>
              <a:gd name="connsiteX3" fmla="*/ 11221507 w 11935326"/>
              <a:gd name="connsiteY3" fmla="*/ 172236 h 172236"/>
              <a:gd name="connsiteX4" fmla="*/ 0 w 11935326"/>
              <a:gd name="connsiteY4" fmla="*/ 172236 h 172236"/>
              <a:gd name="connsiteX0" fmla="*/ 0 w 11221507"/>
              <a:gd name="connsiteY0" fmla="*/ 124110 h 124110"/>
              <a:gd name="connsiteX1" fmla="*/ 15989 w 11221507"/>
              <a:gd name="connsiteY1" fmla="*/ 0 h 124110"/>
              <a:gd name="connsiteX2" fmla="*/ 10900611 w 11221507"/>
              <a:gd name="connsiteY2" fmla="*/ 12032 h 124110"/>
              <a:gd name="connsiteX3" fmla="*/ 11221507 w 11221507"/>
              <a:gd name="connsiteY3" fmla="*/ 124110 h 124110"/>
              <a:gd name="connsiteX4" fmla="*/ 0 w 11221507"/>
              <a:gd name="connsiteY4" fmla="*/ 124110 h 124110"/>
              <a:gd name="connsiteX0" fmla="*/ 0 w 11221507"/>
              <a:gd name="connsiteY0" fmla="*/ 136141 h 136141"/>
              <a:gd name="connsiteX1" fmla="*/ 15989 w 11221507"/>
              <a:gd name="connsiteY1" fmla="*/ 12031 h 136141"/>
              <a:gd name="connsiteX2" fmla="*/ 10852485 w 11221507"/>
              <a:gd name="connsiteY2" fmla="*/ 0 h 136141"/>
              <a:gd name="connsiteX3" fmla="*/ 11221507 w 11221507"/>
              <a:gd name="connsiteY3" fmla="*/ 136141 h 136141"/>
              <a:gd name="connsiteX4" fmla="*/ 0 w 11221507"/>
              <a:gd name="connsiteY4" fmla="*/ 136141 h 136141"/>
              <a:gd name="connsiteX0" fmla="*/ 0 w 11221507"/>
              <a:gd name="connsiteY0" fmla="*/ 136141 h 136141"/>
              <a:gd name="connsiteX1" fmla="*/ 4360 w 11221507"/>
              <a:gd name="connsiteY1" fmla="*/ 18985 h 136141"/>
              <a:gd name="connsiteX2" fmla="*/ 10852485 w 11221507"/>
              <a:gd name="connsiteY2" fmla="*/ 0 h 136141"/>
              <a:gd name="connsiteX3" fmla="*/ 11221507 w 11221507"/>
              <a:gd name="connsiteY3" fmla="*/ 136141 h 136141"/>
              <a:gd name="connsiteX4" fmla="*/ 0 w 11221507"/>
              <a:gd name="connsiteY4" fmla="*/ 136141 h 13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1507" h="136141">
                <a:moveTo>
                  <a:pt x="0" y="136141"/>
                </a:moveTo>
                <a:lnTo>
                  <a:pt x="4360" y="18985"/>
                </a:lnTo>
                <a:lnTo>
                  <a:pt x="10852485" y="0"/>
                </a:lnTo>
                <a:lnTo>
                  <a:pt x="11221507" y="136141"/>
                </a:lnTo>
                <a:lnTo>
                  <a:pt x="0" y="136141"/>
                </a:lnTo>
                <a:close/>
              </a:path>
            </a:pathLst>
          </a:custGeom>
          <a:gradFill>
            <a:gsLst>
              <a:gs pos="5000">
                <a:schemeClr val="accent4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93000">
                <a:schemeClr val="accent4">
                  <a:lumMod val="105000"/>
                  <a:satMod val="109000"/>
                  <a:tint val="81000"/>
                  <a:alpha val="41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3AC42CE-6ADC-4603-9435-E71B5DEAAC6A}"/>
              </a:ext>
            </a:extLst>
          </p:cNvPr>
          <p:cNvSpPr/>
          <p:nvPr/>
        </p:nvSpPr>
        <p:spPr>
          <a:xfrm>
            <a:off x="1562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lvl="1"/>
            <a:endParaRPr lang="en-US" altLang="ko-KR" b="1" i="1">
              <a:solidFill>
                <a:prstClr val="white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3D4743-5211-4D57-AD22-EA19AE8A714C}"/>
              </a:ext>
            </a:extLst>
          </p:cNvPr>
          <p:cNvSpPr/>
          <p:nvPr/>
        </p:nvSpPr>
        <p:spPr>
          <a:xfrm>
            <a:off x="2966861" y="123431"/>
            <a:ext cx="471376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및 배경</a:t>
            </a:r>
            <a:endParaRPr lang="en-US" altLang="ko-KR" sz="3200" b="1" i="1" kern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endParaRPr lang="en-US" altLang="ko-KR" sz="3200" b="1" i="1" kern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531E1D3E-411C-4488-9BC3-2C0553A3E569}"/>
              </a:ext>
            </a:extLst>
          </p:cNvPr>
          <p:cNvSpPr txBox="1"/>
          <p:nvPr/>
        </p:nvSpPr>
        <p:spPr>
          <a:xfrm>
            <a:off x="2961901" y="830141"/>
            <a:ext cx="2327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퍼스널 모빌리티 이용자가 급증한 배경</a:t>
            </a: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FD56FAEC-E010-48EB-8DF7-9F09ABFD997D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그래픽 2">
            <a:extLst>
              <a:ext uri="{FF2B5EF4-FFF2-40B4-BE49-F238E27FC236}">
                <a16:creationId xmlns:a16="http://schemas.microsoft.com/office/drawing/2014/main" id="{BA46A798-3B0B-4B68-94F9-E6DF33739351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2">
            <a:extLst>
              <a:ext uri="{FF2B5EF4-FFF2-40B4-BE49-F238E27FC236}">
                <a16:creationId xmlns:a16="http://schemas.microsoft.com/office/drawing/2014/main" id="{93A5FEC8-7187-4CA5-8C56-BCA5F991498A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그래픽 2">
            <a:extLst>
              <a:ext uri="{FF2B5EF4-FFF2-40B4-BE49-F238E27FC236}">
                <a16:creationId xmlns:a16="http://schemas.microsoft.com/office/drawing/2014/main" id="{E28CA0F0-CF71-4EA3-BC90-EE14D58F8A1D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그래픽 2">
            <a:extLst>
              <a:ext uri="{FF2B5EF4-FFF2-40B4-BE49-F238E27FC236}">
                <a16:creationId xmlns:a16="http://schemas.microsoft.com/office/drawing/2014/main" id="{0EEBC79F-6BD3-46F8-A45D-6A0F57C9655C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그래픽 2">
            <a:extLst>
              <a:ext uri="{FF2B5EF4-FFF2-40B4-BE49-F238E27FC236}">
                <a16:creationId xmlns:a16="http://schemas.microsoft.com/office/drawing/2014/main" id="{44251362-D280-471F-B88C-0B303A0DEC48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4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C328859-2E76-42ED-B76D-FF03C579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A98C9D-1626-4A71-9838-8260BAD04B5D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643D26-EB5A-446B-837A-ABDD41CD09DF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76A9385-6438-42F8-B05E-E92CD6F76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937D85A-BBA3-4581-8826-61B85265F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31" y="1685136"/>
            <a:ext cx="2097544" cy="264448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4BBE08-688E-4B38-B48E-2929CC9C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052" y="1675102"/>
            <a:ext cx="2102296" cy="267202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A9FD4D-5455-425E-B34B-C94572116A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56" t="6486" r="3543"/>
          <a:stretch/>
        </p:blipFill>
        <p:spPr>
          <a:xfrm>
            <a:off x="5060683" y="1669083"/>
            <a:ext cx="2082712" cy="267202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1F06FC-4164-4773-ADB7-522A2CCE3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202" y="2978300"/>
            <a:ext cx="2101537" cy="267202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3AE026-14E0-4597-A6B5-388ECB0F6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424" y="2999755"/>
            <a:ext cx="2108246" cy="2672024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D99F924-DCBF-4D73-931D-EAC18CB69A6C}"/>
              </a:ext>
            </a:extLst>
          </p:cNvPr>
          <p:cNvSpPr/>
          <p:nvPr/>
        </p:nvSpPr>
        <p:spPr>
          <a:xfrm>
            <a:off x="2966861" y="123431"/>
            <a:ext cx="4713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및 배경</a:t>
            </a:r>
            <a:endParaRPr lang="en-US" altLang="ko-KR" sz="3200" b="1" i="1" kern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A932C6E-44AE-413C-9224-1D4BE7EF252C}"/>
              </a:ext>
            </a:extLst>
          </p:cNvPr>
          <p:cNvGrpSpPr/>
          <p:nvPr/>
        </p:nvGrpSpPr>
        <p:grpSpPr>
          <a:xfrm>
            <a:off x="3935565" y="5516414"/>
            <a:ext cx="6817478" cy="1754326"/>
            <a:chOff x="607283" y="5179150"/>
            <a:chExt cx="6817478" cy="16390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C2FECE-0754-4C84-9B8E-8807D0D82C0B}"/>
                </a:ext>
              </a:extLst>
            </p:cNvPr>
            <p:cNvSpPr txBox="1"/>
            <p:nvPr/>
          </p:nvSpPr>
          <p:spPr>
            <a:xfrm>
              <a:off x="607283" y="5381947"/>
              <a:ext cx="1824357" cy="776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latin typeface="배달의민족 주아" panose="02020603020101020101" charset="-127"/>
                  <a:ea typeface="배달의민족 주아" panose="02020603020101020101" charset="-127"/>
                </a:rPr>
                <a:t>갑작스런</a:t>
              </a:r>
              <a:endParaRPr lang="en-US" altLang="ko-KR" sz="2400"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r>
                <a:rPr lang="ko-KR" altLang="en-US" sz="2400">
                  <a:latin typeface="배달의민족 주아" panose="02020603020101020101" charset="-127"/>
                  <a:ea typeface="배달의민족 주아" panose="02020603020101020101" charset="-127"/>
                </a:rPr>
                <a:t>이용자 증가 </a:t>
              </a:r>
              <a:endParaRPr lang="ko-KR" altLang="en-US" sz="2400" dirty="0">
                <a:latin typeface="배달의민족 주아" panose="02020603020101020101" charset="-127"/>
                <a:ea typeface="배달의민족 주아" panose="02020603020101020101" charset="-127"/>
              </a:endParaRPr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18AEB634-F8E3-40C7-A1EF-35ED8355322F}"/>
                </a:ext>
              </a:extLst>
            </p:cNvPr>
            <p:cNvSpPr/>
            <p:nvPr/>
          </p:nvSpPr>
          <p:spPr>
            <a:xfrm>
              <a:off x="2260048" y="5568165"/>
              <a:ext cx="516176" cy="403938"/>
            </a:xfrm>
            <a:prstGeom prst="rightArrow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A69314A-44C4-4006-B86A-A4EEAAEAD9A0}"/>
                </a:ext>
              </a:extLst>
            </p:cNvPr>
            <p:cNvSpPr txBox="1"/>
            <p:nvPr/>
          </p:nvSpPr>
          <p:spPr>
            <a:xfrm>
              <a:off x="2815807" y="5179150"/>
              <a:ext cx="4608954" cy="1639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“</a:t>
              </a:r>
              <a:r>
                <a:rPr lang="ko-KR" altLang="en-US" sz="5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                  </a:t>
              </a:r>
              <a:endParaRPr lang="en-US" altLang="ko-KR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  <a:p>
              <a:r>
                <a:rPr lang="en-US" altLang="ko-KR" sz="54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빙그레체" panose="02030503000000000000" pitchFamily="18" charset="-127"/>
                  <a:ea typeface="빙그레체" panose="02030503000000000000" pitchFamily="18" charset="-127"/>
                </a:rPr>
                <a:t>               ”</a:t>
              </a:r>
              <a:endParaRPr lang="ko-KR" alt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빙그레체" panose="02030503000000000000" pitchFamily="18" charset="-127"/>
                <a:ea typeface="빙그레체" panose="02030503000000000000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791051-87E0-47AC-9EAA-DA2FF6A3EFE5}"/>
                </a:ext>
              </a:extLst>
            </p:cNvPr>
            <p:cNvSpPr txBox="1"/>
            <p:nvPr/>
          </p:nvSpPr>
          <p:spPr>
            <a:xfrm>
              <a:off x="3211877" y="5529406"/>
              <a:ext cx="3098925" cy="488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latin typeface="배달의민족 주아" panose="02020603020101020101" charset="-127"/>
                  <a:ea typeface="배달의민족 주아" panose="02020603020101020101" charset="-127"/>
                </a:rPr>
                <a:t>각종</a:t>
              </a:r>
              <a:r>
                <a:rPr lang="ko-KR" altLang="en-US" sz="2800">
                  <a:solidFill>
                    <a:srgbClr val="C00000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 사회적 문제 </a:t>
              </a:r>
              <a:r>
                <a:rPr lang="ko-KR" altLang="en-US" sz="2800">
                  <a:latin typeface="배달의민족 주아" panose="02020603020101020101" charset="-127"/>
                  <a:ea typeface="배달의민족 주아" panose="02020603020101020101" charset="-127"/>
                </a:rPr>
                <a:t>야기</a:t>
              </a:r>
            </a:p>
          </p:txBody>
        </p:sp>
      </p:grpSp>
      <p:pic>
        <p:nvPicPr>
          <p:cNvPr id="3076" name="그림 3075">
            <a:extLst>
              <a:ext uri="{FF2B5EF4-FFF2-40B4-BE49-F238E27FC236}">
                <a16:creationId xmlns:a16="http://schemas.microsoft.com/office/drawing/2014/main" id="{2A2C19AD-F0AD-4BA3-A4CF-381DE3848A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5341">
            <a:off x="6194550" y="1957984"/>
            <a:ext cx="5561255" cy="861390"/>
          </a:xfrm>
          <a:prstGeom prst="rect">
            <a:avLst/>
          </a:prstGeom>
        </p:spPr>
      </p:pic>
      <p:pic>
        <p:nvPicPr>
          <p:cNvPr id="3075" name="그림 3074">
            <a:extLst>
              <a:ext uri="{FF2B5EF4-FFF2-40B4-BE49-F238E27FC236}">
                <a16:creationId xmlns:a16="http://schemas.microsoft.com/office/drawing/2014/main" id="{5C2AC696-6C16-4DDA-9540-9CE65E5F3B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51970">
            <a:off x="6229962" y="2795637"/>
            <a:ext cx="5386970" cy="1172030"/>
          </a:xfrm>
          <a:prstGeom prst="rect">
            <a:avLst/>
          </a:prstGeom>
        </p:spPr>
      </p:pic>
      <p:pic>
        <p:nvPicPr>
          <p:cNvPr id="3073" name="그림 3072">
            <a:extLst>
              <a:ext uri="{FF2B5EF4-FFF2-40B4-BE49-F238E27FC236}">
                <a16:creationId xmlns:a16="http://schemas.microsoft.com/office/drawing/2014/main" id="{4A0BE79A-6187-41C0-B1DE-E5BB599990E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26" r="3482" b="25137"/>
          <a:stretch/>
        </p:blipFill>
        <p:spPr>
          <a:xfrm rot="171422">
            <a:off x="5705668" y="4179899"/>
            <a:ext cx="5989467" cy="937152"/>
          </a:xfrm>
          <a:prstGeom prst="rect">
            <a:avLst/>
          </a:prstGeom>
        </p:spPr>
      </p:pic>
      <p:sp>
        <p:nvSpPr>
          <p:cNvPr id="3077" name="TextBox 3076">
            <a:extLst>
              <a:ext uri="{FF2B5EF4-FFF2-40B4-BE49-F238E27FC236}">
                <a16:creationId xmlns:a16="http://schemas.microsoft.com/office/drawing/2014/main" id="{74275346-EB47-418B-87B6-40D138116CCB}"/>
              </a:ext>
            </a:extLst>
          </p:cNvPr>
          <p:cNvSpPr txBox="1"/>
          <p:nvPr/>
        </p:nvSpPr>
        <p:spPr>
          <a:xfrm>
            <a:off x="458405" y="1270328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민주주의 서울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시민제안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2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ED222151-8690-448E-BC7A-89E0342480E8}"/>
              </a:ext>
            </a:extLst>
          </p:cNvPr>
          <p:cNvSpPr txBox="1"/>
          <p:nvPr/>
        </p:nvSpPr>
        <p:spPr>
          <a:xfrm>
            <a:off x="7194613" y="1270328"/>
            <a:ext cx="206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[N</a:t>
            </a:r>
            <a:r>
              <a:rPr lang="ko-KR" altLang="en-US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 포털 전동퀵보드 관련 뉴스</a:t>
            </a:r>
            <a:r>
              <a:rPr lang="en-US" altLang="ko-KR" sz="12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2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ACDC20AD-AF68-4E67-B3A2-215E0922D228}"/>
              </a:ext>
            </a:extLst>
          </p:cNvPr>
          <p:cNvSpPr txBox="1"/>
          <p:nvPr/>
        </p:nvSpPr>
        <p:spPr>
          <a:xfrm>
            <a:off x="2686195" y="5825811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>
                <a:ln w="22225">
                  <a:solidFill>
                    <a:srgbClr val="C0000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BUT,</a:t>
            </a:r>
            <a:endParaRPr lang="ko-KR" altLang="en-US" sz="3600" b="1">
              <a:ln w="22225">
                <a:solidFill>
                  <a:srgbClr val="C0000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A2D10441-53B7-49E9-A7D9-0D17CDFA7046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그래픽 2">
            <a:extLst>
              <a:ext uri="{FF2B5EF4-FFF2-40B4-BE49-F238E27FC236}">
                <a16:creationId xmlns:a16="http://schemas.microsoft.com/office/drawing/2014/main" id="{121D25AA-0714-4A0E-9BA2-E77361145089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그래픽 2">
            <a:extLst>
              <a:ext uri="{FF2B5EF4-FFF2-40B4-BE49-F238E27FC236}">
                <a16:creationId xmlns:a16="http://schemas.microsoft.com/office/drawing/2014/main" id="{E855F117-F5E0-4B2E-A079-70474A2358F6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그래픽 2">
            <a:extLst>
              <a:ext uri="{FF2B5EF4-FFF2-40B4-BE49-F238E27FC236}">
                <a16:creationId xmlns:a16="http://schemas.microsoft.com/office/drawing/2014/main" id="{633B4D2D-85B0-4B56-9D9D-1DFF027625B9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그래픽 2">
            <a:extLst>
              <a:ext uri="{FF2B5EF4-FFF2-40B4-BE49-F238E27FC236}">
                <a16:creationId xmlns:a16="http://schemas.microsoft.com/office/drawing/2014/main" id="{69C07E3B-6144-42B2-8669-CA1A001CF3D9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그래픽 2">
            <a:extLst>
              <a:ext uri="{FF2B5EF4-FFF2-40B4-BE49-F238E27FC236}">
                <a16:creationId xmlns:a16="http://schemas.microsoft.com/office/drawing/2014/main" id="{47C0F5F1-23FB-470A-A310-61FA12A4CB36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49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06B7C73E-D911-4121-997E-53D318445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2393" r="2533" b="4424"/>
          <a:stretch/>
        </p:blipFill>
        <p:spPr bwMode="auto">
          <a:xfrm>
            <a:off x="9590617" y="1146500"/>
            <a:ext cx="2204663" cy="22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17813A0A-2079-4C77-8560-07912CB8666C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5EDB70A5-3149-41B0-9BFE-FA2718A74224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5100668F-276A-4232-B0AF-43DECF4AD8BF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ED95611-F7A3-49E5-9DE6-A71D7A9B9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FD4E02-CED3-4B25-AE07-404DDF47946C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5255CD6-5737-4985-A510-4EE3155A5878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D2C4B1A-9A9B-4767-8355-AFAA59463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33E469-EB9C-4B68-A657-C4D2845854A1}"/>
              </a:ext>
            </a:extLst>
          </p:cNvPr>
          <p:cNvSpPr/>
          <p:nvPr/>
        </p:nvSpPr>
        <p:spPr>
          <a:xfrm>
            <a:off x="2966861" y="123431"/>
            <a:ext cx="4713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 및 배경</a:t>
            </a:r>
            <a:endParaRPr lang="en-US" altLang="ko-KR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441B2B-7D5B-49C7-A2BB-9AF3FD11F0F1}"/>
              </a:ext>
            </a:extLst>
          </p:cNvPr>
          <p:cNvSpPr/>
          <p:nvPr/>
        </p:nvSpPr>
        <p:spPr>
          <a:xfrm>
            <a:off x="396720" y="1566488"/>
            <a:ext cx="3452138" cy="344518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F867447-CFD4-46FA-B345-65BCAEBBFDE7}"/>
              </a:ext>
            </a:extLst>
          </p:cNvPr>
          <p:cNvSpPr/>
          <p:nvPr/>
        </p:nvSpPr>
        <p:spPr>
          <a:xfrm>
            <a:off x="3151809" y="1217670"/>
            <a:ext cx="2200657" cy="220412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43567E-731A-44D5-AF1D-30919F6A8434}"/>
              </a:ext>
            </a:extLst>
          </p:cNvPr>
          <p:cNvSpPr/>
          <p:nvPr/>
        </p:nvSpPr>
        <p:spPr>
          <a:xfrm>
            <a:off x="3233910" y="2705093"/>
            <a:ext cx="2403378" cy="252381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68C1E-3268-4473-A9B2-6A0A461C290B}"/>
              </a:ext>
            </a:extLst>
          </p:cNvPr>
          <p:cNvSpPr txBox="1"/>
          <p:nvPr/>
        </p:nvSpPr>
        <p:spPr>
          <a:xfrm>
            <a:off x="6077388" y="1009586"/>
            <a:ext cx="2887329" cy="195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배달의민족 주아" panose="02020603020101020101" charset="-127"/>
                <a:ea typeface="배달의민족 주아" panose="02020603020101020101" charset="-127"/>
              </a:rPr>
              <a:t>무질서한 주차로 인한 문제점</a:t>
            </a:r>
            <a:endParaRPr lang="en-US" altLang="ko-KR" sz="2000" b="1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보행자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에게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 방해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가 됨</a:t>
            </a:r>
            <a:r>
              <a:rPr lang="en-US" altLang="ko-KR" dirty="0">
                <a:latin typeface="배달의민족 주아" panose="02020603020101020101" charset="-127"/>
                <a:ea typeface="배달의민족 주아" panose="02020603020101020101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미관상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의 문제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심각</a:t>
            </a:r>
            <a:r>
              <a:rPr lang="en-US" altLang="ko-KR" dirty="0">
                <a:latin typeface="배달의민족 주아" panose="02020603020101020101" charset="-127"/>
                <a:ea typeface="배달의민족 주아" panose="02020603020101020101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안전상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의 문제가 우려 됨</a:t>
            </a:r>
            <a:r>
              <a:rPr lang="en-US" altLang="ko-KR" dirty="0">
                <a:latin typeface="배달의민족 주아" panose="02020603020101020101" charset="-127"/>
                <a:ea typeface="배달의민족 주아" panose="02020603020101020101" charset="-127"/>
              </a:rPr>
              <a:t>. </a:t>
            </a:r>
            <a:endParaRPr lang="ko-KR" altLang="en-US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5A9647E-ED42-48ED-A693-BE8515F081C4}"/>
              </a:ext>
            </a:extLst>
          </p:cNvPr>
          <p:cNvSpPr/>
          <p:nvPr/>
        </p:nvSpPr>
        <p:spPr>
          <a:xfrm>
            <a:off x="8127628" y="5243055"/>
            <a:ext cx="544847" cy="55880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85F4A-5B25-467C-A383-93E9B6CF0785}"/>
              </a:ext>
            </a:extLst>
          </p:cNvPr>
          <p:cNvSpPr txBox="1"/>
          <p:nvPr/>
        </p:nvSpPr>
        <p:spPr>
          <a:xfrm>
            <a:off x="5978643" y="5707684"/>
            <a:ext cx="512672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FFC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“</a:t>
            </a:r>
            <a:r>
              <a:rPr lang="ko-KR" altLang="en-US" sz="2800" b="1" i="1" dirty="0">
                <a:latin typeface="배달의민족 주아" panose="02020603020101020101" charset="-127"/>
                <a:ea typeface="배달의민족 주아" panose="02020603020101020101" charset="-127"/>
              </a:rPr>
              <a:t>퍼스널 </a:t>
            </a:r>
            <a:r>
              <a:rPr lang="ko-KR" altLang="en-US" sz="2800" b="1" i="1" dirty="0" err="1">
                <a:latin typeface="배달의민족 주아" panose="02020603020101020101" charset="-127"/>
                <a:ea typeface="배달의민족 주아" panose="02020603020101020101" charset="-127"/>
              </a:rPr>
              <a:t>모빌리티</a:t>
            </a:r>
            <a:r>
              <a:rPr lang="ko-KR" altLang="en-US" sz="2800" b="1" i="1" dirty="0">
                <a:latin typeface="배달의민족 주아" panose="02020603020101020101" charset="-127"/>
                <a:ea typeface="배달의민족 주아" panose="02020603020101020101" charset="-127"/>
              </a:rPr>
              <a:t> 공용 주차장 </a:t>
            </a:r>
            <a:r>
              <a:rPr lang="en-US" altLang="ko-KR" sz="2800" b="1" dirty="0">
                <a:solidFill>
                  <a:srgbClr val="FFC000"/>
                </a:solidFill>
                <a:latin typeface="빙그레체" panose="02030503000000000000" pitchFamily="18" charset="-127"/>
                <a:ea typeface="빙그레체" panose="02030503000000000000" pitchFamily="18" charset="-127"/>
              </a:rPr>
              <a:t>”</a:t>
            </a:r>
            <a:r>
              <a:rPr lang="ko-KR" altLang="en-US" sz="2800" dirty="0">
                <a:latin typeface="배달의민족 주아" panose="02020603020101020101" charset="-127"/>
                <a:ea typeface="배달의민족 주아" panose="02020603020101020101" charset="-127"/>
              </a:rPr>
              <a:t> 필요</a:t>
            </a:r>
            <a:endParaRPr lang="en-US" altLang="ko-KR" sz="28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1C9ABE-6085-40F8-A4D3-6647BA4F7A94}"/>
              </a:ext>
            </a:extLst>
          </p:cNvPr>
          <p:cNvSpPr/>
          <p:nvPr/>
        </p:nvSpPr>
        <p:spPr>
          <a:xfrm>
            <a:off x="6077388" y="3342281"/>
            <a:ext cx="5415352" cy="185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배달의민족 주아" panose="02020603020101020101" charset="-127"/>
                <a:ea typeface="배달의민족 주아" panose="02020603020101020101" charset="-127"/>
              </a:rPr>
              <a:t>추가적인 문제점</a:t>
            </a:r>
          </a:p>
          <a:p>
            <a:pPr>
              <a:lnSpc>
                <a:spcPct val="150000"/>
              </a:lnSpc>
            </a:pPr>
            <a:endParaRPr lang="en-US" altLang="ko-KR" sz="600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도로 교통법 개정안에 따라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만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13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세 이상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누구나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면허없이 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전동 </a:t>
            </a:r>
            <a:r>
              <a:rPr lang="ko-KR" altLang="en-US" dirty="0" err="1">
                <a:latin typeface="배달의민족 주아" panose="02020603020101020101" charset="-127"/>
                <a:ea typeface="배달의민족 주아" panose="02020603020101020101" charset="-127"/>
              </a:rPr>
              <a:t>킥보드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이용 가능</a:t>
            </a:r>
            <a:endParaRPr lang="en-US" altLang="ko-KR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국내 퍼스널 </a:t>
            </a:r>
            <a:r>
              <a:rPr lang="ko-KR" altLang="en-US" dirty="0" err="1">
                <a:latin typeface="배달의민족 주아" panose="02020603020101020101" charset="-127"/>
                <a:ea typeface="배달의민족 주아" panose="02020603020101020101" charset="-127"/>
              </a:rPr>
              <a:t>모빌리티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</a:t>
            </a:r>
            <a:r>
              <a:rPr lang="ko-KR" altLang="en-US" dirty="0">
                <a:solidFill>
                  <a:srgbClr val="C55A11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시장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의 </a:t>
            </a:r>
            <a:r>
              <a:rPr lang="ko-KR" altLang="en-US" dirty="0">
                <a:solidFill>
                  <a:srgbClr val="C55A11"/>
                </a:solidFill>
                <a:latin typeface="배달의민족 주아" panose="02020603020101020101" charset="-127"/>
                <a:ea typeface="배달의민족 주아" panose="02020603020101020101" charset="-127"/>
              </a:rPr>
              <a:t>확대</a:t>
            </a: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99B1209B-3E02-48FD-8A70-C5D2FC8B87FE}"/>
              </a:ext>
            </a:extLst>
          </p:cNvPr>
          <p:cNvSpPr/>
          <p:nvPr/>
        </p:nvSpPr>
        <p:spPr>
          <a:xfrm>
            <a:off x="8258100" y="3116432"/>
            <a:ext cx="283905" cy="278027"/>
          </a:xfrm>
          <a:prstGeom prst="plus">
            <a:avLst>
              <a:gd name="adj" fmla="val 35480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4735FE17-04DD-4AFC-A7D2-D4DA2D50A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" t="8892" r="5062" b="6995"/>
          <a:stretch/>
        </p:blipFill>
        <p:spPr bwMode="auto">
          <a:xfrm>
            <a:off x="1014664" y="4331102"/>
            <a:ext cx="4193009" cy="22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87DA69-933C-42D8-8400-9E843B506F0A}"/>
              </a:ext>
            </a:extLst>
          </p:cNvPr>
          <p:cNvSpPr txBox="1"/>
          <p:nvPr/>
        </p:nvSpPr>
        <p:spPr>
          <a:xfrm>
            <a:off x="1180932" y="437023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빙그레체" panose="02030503000000000000" pitchFamily="18" charset="-127"/>
                <a:ea typeface="빙그레체" panose="02030503000000000000" pitchFamily="18" charset="-127"/>
              </a:rPr>
              <a:t>[KB </a:t>
            </a:r>
            <a:r>
              <a:rPr lang="ko-KR" altLang="en-US" sz="1200">
                <a:latin typeface="빙그레체" panose="02030503000000000000" pitchFamily="18" charset="-127"/>
                <a:ea typeface="빙그레체" panose="02030503000000000000" pitchFamily="18" charset="-127"/>
              </a:rPr>
              <a:t>손해보험</a:t>
            </a:r>
            <a:r>
              <a:rPr lang="en-US" altLang="ko-KR" sz="1200">
                <a:latin typeface="빙그레체" panose="02030503000000000000" pitchFamily="18" charset="-127"/>
                <a:ea typeface="빙그레체" panose="02030503000000000000" pitchFamily="18" charset="-127"/>
              </a:rPr>
              <a:t>]</a:t>
            </a:r>
            <a:endParaRPr lang="ko-KR" altLang="en-US" sz="120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sp>
        <p:nvSpPr>
          <p:cNvPr id="26" name="그래픽 2">
            <a:extLst>
              <a:ext uri="{FF2B5EF4-FFF2-40B4-BE49-F238E27FC236}">
                <a16:creationId xmlns:a16="http://schemas.microsoft.com/office/drawing/2014/main" id="{82EF94E9-1FEE-476A-AA1A-BAE463D87EC2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그래픽 2">
            <a:extLst>
              <a:ext uri="{FF2B5EF4-FFF2-40B4-BE49-F238E27FC236}">
                <a16:creationId xmlns:a16="http://schemas.microsoft.com/office/drawing/2014/main" id="{870CB76F-7AC9-4568-9CD0-03A64B384D65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그래픽 2">
            <a:extLst>
              <a:ext uri="{FF2B5EF4-FFF2-40B4-BE49-F238E27FC236}">
                <a16:creationId xmlns:a16="http://schemas.microsoft.com/office/drawing/2014/main" id="{AE8B242F-A5E3-4754-990C-007DD9130175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그래픽 2">
            <a:extLst>
              <a:ext uri="{FF2B5EF4-FFF2-40B4-BE49-F238E27FC236}">
                <a16:creationId xmlns:a16="http://schemas.microsoft.com/office/drawing/2014/main" id="{2C195820-18C5-4AD5-A47C-262C2F8D1530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그래픽 2">
            <a:extLst>
              <a:ext uri="{FF2B5EF4-FFF2-40B4-BE49-F238E27FC236}">
                <a16:creationId xmlns:a16="http://schemas.microsoft.com/office/drawing/2014/main" id="{26A9763C-57B6-4061-B397-9D286377F361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48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3486F2F-3BC2-44B6-9674-2789396E3EBA}"/>
              </a:ext>
            </a:extLst>
          </p:cNvPr>
          <p:cNvSpPr/>
          <p:nvPr/>
        </p:nvSpPr>
        <p:spPr>
          <a:xfrm>
            <a:off x="0" y="2265139"/>
            <a:ext cx="12192000" cy="17897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b="1" kern="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방향</a:t>
            </a:r>
            <a:endParaRPr lang="en-US" altLang="ko-KR" sz="2800" b="1" kern="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EA8C34-435C-4B39-8731-74D5E3D75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8FD9F-6A33-4C90-AF47-98AA748116AE}"/>
              </a:ext>
            </a:extLst>
          </p:cNvPr>
          <p:cNvSpPr txBox="1"/>
          <p:nvPr/>
        </p:nvSpPr>
        <p:spPr>
          <a:xfrm>
            <a:off x="5444391" y="4177145"/>
            <a:ext cx="167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분석방향</a:t>
            </a:r>
            <a:endParaRPr lang="en-US" altLang="ko-KR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배달의민족 주아" panose="02020603020101020101" charset="-127"/>
                <a:ea typeface="배달의민족 주아" panose="02020603020101020101" charset="-127"/>
              </a:rPr>
              <a:t>직장인구</a:t>
            </a: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 분석</a:t>
            </a:r>
            <a:endParaRPr lang="en-US" altLang="ko-KR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거주지역 분석</a:t>
            </a:r>
            <a:endParaRPr lang="en-US" altLang="ko-KR" dirty="0">
              <a:latin typeface="배달의민족 주아" panose="02020603020101020101" charset="-127"/>
              <a:ea typeface="배달의민족 주아" panose="0202060302010102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charset="-127"/>
                <a:ea typeface="배달의민족 주아" panose="02020603020101020101" charset="-127"/>
              </a:rPr>
              <a:t>상업지역 분석</a:t>
            </a:r>
            <a:endParaRPr lang="en-US" altLang="ko-KR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7" name="그래픽 2">
            <a:extLst>
              <a:ext uri="{FF2B5EF4-FFF2-40B4-BE49-F238E27FC236}">
                <a16:creationId xmlns:a16="http://schemas.microsoft.com/office/drawing/2014/main" id="{5113624E-0935-46E4-AF89-BE0BE6F75763}"/>
              </a:ext>
            </a:extLst>
          </p:cNvPr>
          <p:cNvSpPr/>
          <p:nvPr/>
        </p:nvSpPr>
        <p:spPr>
          <a:xfrm>
            <a:off x="7562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" name="그래픽 2">
            <a:extLst>
              <a:ext uri="{FF2B5EF4-FFF2-40B4-BE49-F238E27FC236}">
                <a16:creationId xmlns:a16="http://schemas.microsoft.com/office/drawing/2014/main" id="{57D089B9-6215-4ACE-97F2-E9DA7BB8B687}"/>
              </a:ext>
            </a:extLst>
          </p:cNvPr>
          <p:cNvSpPr/>
          <p:nvPr/>
        </p:nvSpPr>
        <p:spPr>
          <a:xfrm>
            <a:off x="7943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" name="그래픽 2">
            <a:extLst>
              <a:ext uri="{FF2B5EF4-FFF2-40B4-BE49-F238E27FC236}">
                <a16:creationId xmlns:a16="http://schemas.microsoft.com/office/drawing/2014/main" id="{1D674100-58B9-4D11-9BE3-0DE6483DE4E6}"/>
              </a:ext>
            </a:extLst>
          </p:cNvPr>
          <p:cNvSpPr/>
          <p:nvPr/>
        </p:nvSpPr>
        <p:spPr>
          <a:xfrm>
            <a:off x="8324473" y="3159989"/>
            <a:ext cx="976782" cy="780461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chemeClr val="bg1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1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3F80824-B366-405C-813C-CC3E88F15B42}"/>
              </a:ext>
            </a:extLst>
          </p:cNvPr>
          <p:cNvSpPr/>
          <p:nvPr/>
        </p:nvSpPr>
        <p:spPr>
          <a:xfrm>
            <a:off x="1197391" y="4951007"/>
            <a:ext cx="9390946" cy="1405611"/>
          </a:xfrm>
          <a:custGeom>
            <a:avLst/>
            <a:gdLst>
              <a:gd name="connsiteX0" fmla="*/ 0 w 9390946"/>
              <a:gd name="connsiteY0" fmla="*/ 234273 h 1405611"/>
              <a:gd name="connsiteX1" fmla="*/ 234273 w 9390946"/>
              <a:gd name="connsiteY1" fmla="*/ 0 h 1405611"/>
              <a:gd name="connsiteX2" fmla="*/ 9156673 w 9390946"/>
              <a:gd name="connsiteY2" fmla="*/ 0 h 1405611"/>
              <a:gd name="connsiteX3" fmla="*/ 9390946 w 9390946"/>
              <a:gd name="connsiteY3" fmla="*/ 234273 h 1405611"/>
              <a:gd name="connsiteX4" fmla="*/ 9390946 w 9390946"/>
              <a:gd name="connsiteY4" fmla="*/ 1171338 h 1405611"/>
              <a:gd name="connsiteX5" fmla="*/ 9156673 w 9390946"/>
              <a:gd name="connsiteY5" fmla="*/ 1405611 h 1405611"/>
              <a:gd name="connsiteX6" fmla="*/ 234273 w 9390946"/>
              <a:gd name="connsiteY6" fmla="*/ 1405611 h 1405611"/>
              <a:gd name="connsiteX7" fmla="*/ 0 w 9390946"/>
              <a:gd name="connsiteY7" fmla="*/ 1171338 h 1405611"/>
              <a:gd name="connsiteX8" fmla="*/ 0 w 9390946"/>
              <a:gd name="connsiteY8" fmla="*/ 234273 h 140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0946" h="1405611" fill="none" extrusionOk="0">
                <a:moveTo>
                  <a:pt x="0" y="234273"/>
                </a:moveTo>
                <a:cubicBezTo>
                  <a:pt x="752" y="125249"/>
                  <a:pt x="117323" y="20870"/>
                  <a:pt x="234273" y="0"/>
                </a:cubicBezTo>
                <a:cubicBezTo>
                  <a:pt x="2961661" y="72427"/>
                  <a:pt x="5214509" y="61419"/>
                  <a:pt x="9156673" y="0"/>
                </a:cubicBezTo>
                <a:cubicBezTo>
                  <a:pt x="9285135" y="-6353"/>
                  <a:pt x="9373842" y="99714"/>
                  <a:pt x="9390946" y="234273"/>
                </a:cubicBezTo>
                <a:cubicBezTo>
                  <a:pt x="9356092" y="431417"/>
                  <a:pt x="9350932" y="832274"/>
                  <a:pt x="9390946" y="1171338"/>
                </a:cubicBezTo>
                <a:cubicBezTo>
                  <a:pt x="9393317" y="1288690"/>
                  <a:pt x="9281980" y="1401040"/>
                  <a:pt x="9156673" y="1405611"/>
                </a:cubicBezTo>
                <a:cubicBezTo>
                  <a:pt x="5913080" y="1435438"/>
                  <a:pt x="3883206" y="1326305"/>
                  <a:pt x="234273" y="1405611"/>
                </a:cubicBezTo>
                <a:cubicBezTo>
                  <a:pt x="106994" y="1405373"/>
                  <a:pt x="-19440" y="1304567"/>
                  <a:pt x="0" y="1171338"/>
                </a:cubicBezTo>
                <a:cubicBezTo>
                  <a:pt x="-38060" y="820557"/>
                  <a:pt x="70584" y="593183"/>
                  <a:pt x="0" y="234273"/>
                </a:cubicBezTo>
                <a:close/>
              </a:path>
              <a:path w="9390946" h="1405611" stroke="0" extrusionOk="0">
                <a:moveTo>
                  <a:pt x="0" y="234273"/>
                </a:moveTo>
                <a:cubicBezTo>
                  <a:pt x="13489" y="108565"/>
                  <a:pt x="115962" y="23071"/>
                  <a:pt x="234273" y="0"/>
                </a:cubicBezTo>
                <a:cubicBezTo>
                  <a:pt x="1168618" y="123000"/>
                  <a:pt x="5684443" y="-96860"/>
                  <a:pt x="9156673" y="0"/>
                </a:cubicBezTo>
                <a:cubicBezTo>
                  <a:pt x="9281925" y="-3150"/>
                  <a:pt x="9399791" y="87056"/>
                  <a:pt x="9390946" y="234273"/>
                </a:cubicBezTo>
                <a:cubicBezTo>
                  <a:pt x="9397980" y="668826"/>
                  <a:pt x="9339036" y="847632"/>
                  <a:pt x="9390946" y="1171338"/>
                </a:cubicBezTo>
                <a:cubicBezTo>
                  <a:pt x="9370430" y="1308156"/>
                  <a:pt x="9269201" y="1402852"/>
                  <a:pt x="9156673" y="1405611"/>
                </a:cubicBezTo>
                <a:cubicBezTo>
                  <a:pt x="7622251" y="1244904"/>
                  <a:pt x="3189213" y="1445278"/>
                  <a:pt x="234273" y="1405611"/>
                </a:cubicBezTo>
                <a:cubicBezTo>
                  <a:pt x="95654" y="1403746"/>
                  <a:pt x="-6790" y="1297647"/>
                  <a:pt x="0" y="1171338"/>
                </a:cubicBezTo>
                <a:cubicBezTo>
                  <a:pt x="-51170" y="784407"/>
                  <a:pt x="-16450" y="621503"/>
                  <a:pt x="0" y="23427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  <a:defRPr/>
            </a:pP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</a:t>
            </a:r>
            <a:r>
              <a:rPr lang="ko-KR" altLang="en-US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3&gt;</a:t>
            </a:r>
          </a:p>
          <a:p>
            <a:pPr lvl="0" algn="just">
              <a:lnSpc>
                <a:spcPct val="200000"/>
              </a:lnSpc>
              <a:defRPr/>
            </a:pPr>
            <a:endParaRPr lang="en-US" altLang="ko-KR" sz="2000" b="1" dirty="0">
              <a:ln w="38100">
                <a:noFill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825FBE-18D8-4CAA-91D8-5B7151FB87E4}"/>
              </a:ext>
            </a:extLst>
          </p:cNvPr>
          <p:cNvSpPr/>
          <p:nvPr/>
        </p:nvSpPr>
        <p:spPr>
          <a:xfrm>
            <a:off x="1173353" y="3241377"/>
            <a:ext cx="9390946" cy="1405611"/>
          </a:xfrm>
          <a:custGeom>
            <a:avLst/>
            <a:gdLst>
              <a:gd name="connsiteX0" fmla="*/ 0 w 9390946"/>
              <a:gd name="connsiteY0" fmla="*/ 234273 h 1405611"/>
              <a:gd name="connsiteX1" fmla="*/ 234273 w 9390946"/>
              <a:gd name="connsiteY1" fmla="*/ 0 h 1405611"/>
              <a:gd name="connsiteX2" fmla="*/ 9156673 w 9390946"/>
              <a:gd name="connsiteY2" fmla="*/ 0 h 1405611"/>
              <a:gd name="connsiteX3" fmla="*/ 9390946 w 9390946"/>
              <a:gd name="connsiteY3" fmla="*/ 234273 h 1405611"/>
              <a:gd name="connsiteX4" fmla="*/ 9390946 w 9390946"/>
              <a:gd name="connsiteY4" fmla="*/ 1171338 h 1405611"/>
              <a:gd name="connsiteX5" fmla="*/ 9156673 w 9390946"/>
              <a:gd name="connsiteY5" fmla="*/ 1405611 h 1405611"/>
              <a:gd name="connsiteX6" fmla="*/ 234273 w 9390946"/>
              <a:gd name="connsiteY6" fmla="*/ 1405611 h 1405611"/>
              <a:gd name="connsiteX7" fmla="*/ 0 w 9390946"/>
              <a:gd name="connsiteY7" fmla="*/ 1171338 h 1405611"/>
              <a:gd name="connsiteX8" fmla="*/ 0 w 9390946"/>
              <a:gd name="connsiteY8" fmla="*/ 234273 h 140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0946" h="1405611" fill="none" extrusionOk="0">
                <a:moveTo>
                  <a:pt x="0" y="234273"/>
                </a:moveTo>
                <a:cubicBezTo>
                  <a:pt x="752" y="125249"/>
                  <a:pt x="117323" y="20870"/>
                  <a:pt x="234273" y="0"/>
                </a:cubicBezTo>
                <a:cubicBezTo>
                  <a:pt x="2961661" y="72427"/>
                  <a:pt x="5214509" y="61419"/>
                  <a:pt x="9156673" y="0"/>
                </a:cubicBezTo>
                <a:cubicBezTo>
                  <a:pt x="9285135" y="-6353"/>
                  <a:pt x="9373842" y="99714"/>
                  <a:pt x="9390946" y="234273"/>
                </a:cubicBezTo>
                <a:cubicBezTo>
                  <a:pt x="9356092" y="431417"/>
                  <a:pt x="9350932" y="832274"/>
                  <a:pt x="9390946" y="1171338"/>
                </a:cubicBezTo>
                <a:cubicBezTo>
                  <a:pt x="9393317" y="1288690"/>
                  <a:pt x="9281980" y="1401040"/>
                  <a:pt x="9156673" y="1405611"/>
                </a:cubicBezTo>
                <a:cubicBezTo>
                  <a:pt x="5913080" y="1435438"/>
                  <a:pt x="3883206" y="1326305"/>
                  <a:pt x="234273" y="1405611"/>
                </a:cubicBezTo>
                <a:cubicBezTo>
                  <a:pt x="106994" y="1405373"/>
                  <a:pt x="-19440" y="1304567"/>
                  <a:pt x="0" y="1171338"/>
                </a:cubicBezTo>
                <a:cubicBezTo>
                  <a:pt x="-38060" y="820557"/>
                  <a:pt x="70584" y="593183"/>
                  <a:pt x="0" y="234273"/>
                </a:cubicBezTo>
                <a:close/>
              </a:path>
              <a:path w="9390946" h="1405611" stroke="0" extrusionOk="0">
                <a:moveTo>
                  <a:pt x="0" y="234273"/>
                </a:moveTo>
                <a:cubicBezTo>
                  <a:pt x="13489" y="108565"/>
                  <a:pt x="115962" y="23071"/>
                  <a:pt x="234273" y="0"/>
                </a:cubicBezTo>
                <a:cubicBezTo>
                  <a:pt x="1168618" y="123000"/>
                  <a:pt x="5684443" y="-96860"/>
                  <a:pt x="9156673" y="0"/>
                </a:cubicBezTo>
                <a:cubicBezTo>
                  <a:pt x="9281925" y="-3150"/>
                  <a:pt x="9399791" y="87056"/>
                  <a:pt x="9390946" y="234273"/>
                </a:cubicBezTo>
                <a:cubicBezTo>
                  <a:pt x="9397980" y="668826"/>
                  <a:pt x="9339036" y="847632"/>
                  <a:pt x="9390946" y="1171338"/>
                </a:cubicBezTo>
                <a:cubicBezTo>
                  <a:pt x="9370430" y="1308156"/>
                  <a:pt x="9269201" y="1402852"/>
                  <a:pt x="9156673" y="1405611"/>
                </a:cubicBezTo>
                <a:cubicBezTo>
                  <a:pt x="7622251" y="1244904"/>
                  <a:pt x="3189213" y="1445278"/>
                  <a:pt x="234273" y="1405611"/>
                </a:cubicBezTo>
                <a:cubicBezTo>
                  <a:pt x="95654" y="1403746"/>
                  <a:pt x="-6790" y="1297647"/>
                  <a:pt x="0" y="1171338"/>
                </a:cubicBezTo>
                <a:cubicBezTo>
                  <a:pt x="-51170" y="784407"/>
                  <a:pt x="-16450" y="621503"/>
                  <a:pt x="0" y="23427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  <a:defRPr/>
            </a:pP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</a:t>
            </a:r>
            <a:r>
              <a:rPr lang="ko-KR" altLang="en-US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2&gt;</a:t>
            </a:r>
          </a:p>
          <a:p>
            <a:pPr lvl="0" algn="just">
              <a:lnSpc>
                <a:spcPct val="200000"/>
              </a:lnSpc>
              <a:defRPr/>
            </a:pPr>
            <a:endParaRPr lang="en-US" altLang="ko-KR" sz="2000" b="1" dirty="0">
              <a:ln w="38100">
                <a:noFill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just">
              <a:lnSpc>
                <a:spcPct val="200000"/>
              </a:lnSpc>
              <a:defRPr/>
            </a:pPr>
            <a:endParaRPr lang="en-US" altLang="ko-KR" sz="2000" b="1" dirty="0">
              <a:ln w="38100">
                <a:noFill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0E9CD67-3B97-44BE-BFFD-0B59BFB2BB2D}"/>
              </a:ext>
            </a:extLst>
          </p:cNvPr>
          <p:cNvSpPr/>
          <p:nvPr/>
        </p:nvSpPr>
        <p:spPr>
          <a:xfrm>
            <a:off x="1197391" y="1436182"/>
            <a:ext cx="9390946" cy="1405611"/>
          </a:xfrm>
          <a:custGeom>
            <a:avLst/>
            <a:gdLst>
              <a:gd name="connsiteX0" fmla="*/ 0 w 9390946"/>
              <a:gd name="connsiteY0" fmla="*/ 234273 h 1405611"/>
              <a:gd name="connsiteX1" fmla="*/ 234273 w 9390946"/>
              <a:gd name="connsiteY1" fmla="*/ 0 h 1405611"/>
              <a:gd name="connsiteX2" fmla="*/ 9156673 w 9390946"/>
              <a:gd name="connsiteY2" fmla="*/ 0 h 1405611"/>
              <a:gd name="connsiteX3" fmla="*/ 9390946 w 9390946"/>
              <a:gd name="connsiteY3" fmla="*/ 234273 h 1405611"/>
              <a:gd name="connsiteX4" fmla="*/ 9390946 w 9390946"/>
              <a:gd name="connsiteY4" fmla="*/ 1171338 h 1405611"/>
              <a:gd name="connsiteX5" fmla="*/ 9156673 w 9390946"/>
              <a:gd name="connsiteY5" fmla="*/ 1405611 h 1405611"/>
              <a:gd name="connsiteX6" fmla="*/ 234273 w 9390946"/>
              <a:gd name="connsiteY6" fmla="*/ 1405611 h 1405611"/>
              <a:gd name="connsiteX7" fmla="*/ 0 w 9390946"/>
              <a:gd name="connsiteY7" fmla="*/ 1171338 h 1405611"/>
              <a:gd name="connsiteX8" fmla="*/ 0 w 9390946"/>
              <a:gd name="connsiteY8" fmla="*/ 234273 h 140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90946" h="1405611" fill="none" extrusionOk="0">
                <a:moveTo>
                  <a:pt x="0" y="234273"/>
                </a:moveTo>
                <a:cubicBezTo>
                  <a:pt x="752" y="125249"/>
                  <a:pt x="117323" y="20870"/>
                  <a:pt x="234273" y="0"/>
                </a:cubicBezTo>
                <a:cubicBezTo>
                  <a:pt x="2961661" y="72427"/>
                  <a:pt x="5214509" y="61419"/>
                  <a:pt x="9156673" y="0"/>
                </a:cubicBezTo>
                <a:cubicBezTo>
                  <a:pt x="9285135" y="-6353"/>
                  <a:pt x="9373842" y="99714"/>
                  <a:pt x="9390946" y="234273"/>
                </a:cubicBezTo>
                <a:cubicBezTo>
                  <a:pt x="9356092" y="431417"/>
                  <a:pt x="9350932" y="832274"/>
                  <a:pt x="9390946" y="1171338"/>
                </a:cubicBezTo>
                <a:cubicBezTo>
                  <a:pt x="9393317" y="1288690"/>
                  <a:pt x="9281980" y="1401040"/>
                  <a:pt x="9156673" y="1405611"/>
                </a:cubicBezTo>
                <a:cubicBezTo>
                  <a:pt x="5913080" y="1435438"/>
                  <a:pt x="3883206" y="1326305"/>
                  <a:pt x="234273" y="1405611"/>
                </a:cubicBezTo>
                <a:cubicBezTo>
                  <a:pt x="106994" y="1405373"/>
                  <a:pt x="-19440" y="1304567"/>
                  <a:pt x="0" y="1171338"/>
                </a:cubicBezTo>
                <a:cubicBezTo>
                  <a:pt x="-38060" y="820557"/>
                  <a:pt x="70584" y="593183"/>
                  <a:pt x="0" y="234273"/>
                </a:cubicBezTo>
                <a:close/>
              </a:path>
              <a:path w="9390946" h="1405611" stroke="0" extrusionOk="0">
                <a:moveTo>
                  <a:pt x="0" y="234273"/>
                </a:moveTo>
                <a:cubicBezTo>
                  <a:pt x="13489" y="108565"/>
                  <a:pt x="115962" y="23071"/>
                  <a:pt x="234273" y="0"/>
                </a:cubicBezTo>
                <a:cubicBezTo>
                  <a:pt x="1168618" y="123000"/>
                  <a:pt x="5684443" y="-96860"/>
                  <a:pt x="9156673" y="0"/>
                </a:cubicBezTo>
                <a:cubicBezTo>
                  <a:pt x="9281925" y="-3150"/>
                  <a:pt x="9399791" y="87056"/>
                  <a:pt x="9390946" y="234273"/>
                </a:cubicBezTo>
                <a:cubicBezTo>
                  <a:pt x="9397980" y="668826"/>
                  <a:pt x="9339036" y="847632"/>
                  <a:pt x="9390946" y="1171338"/>
                </a:cubicBezTo>
                <a:cubicBezTo>
                  <a:pt x="9370430" y="1308156"/>
                  <a:pt x="9269201" y="1402852"/>
                  <a:pt x="9156673" y="1405611"/>
                </a:cubicBezTo>
                <a:cubicBezTo>
                  <a:pt x="7622251" y="1244904"/>
                  <a:pt x="3189213" y="1445278"/>
                  <a:pt x="234273" y="1405611"/>
                </a:cubicBezTo>
                <a:cubicBezTo>
                  <a:pt x="95654" y="1403746"/>
                  <a:pt x="-6790" y="1297647"/>
                  <a:pt x="0" y="1171338"/>
                </a:cubicBezTo>
                <a:cubicBezTo>
                  <a:pt x="-51170" y="784407"/>
                  <a:pt x="-16450" y="621503"/>
                  <a:pt x="0" y="234273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>
              <a:lnSpc>
                <a:spcPct val="200000"/>
              </a:lnSpc>
              <a:defRPr/>
            </a:pP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</a:t>
            </a:r>
            <a:r>
              <a:rPr lang="ko-KR" altLang="en-US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lang="en-US" altLang="ko-KR" sz="2000" b="1" dirty="0">
                <a:ln w="38100">
                  <a:noFill/>
                </a:ln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1&gt;</a:t>
            </a:r>
          </a:p>
          <a:p>
            <a:pPr lvl="0" algn="just">
              <a:lnSpc>
                <a:spcPct val="200000"/>
              </a:lnSpc>
              <a:defRPr/>
            </a:pPr>
            <a:endParaRPr lang="en-US" altLang="ko-KR" sz="2000" b="1" dirty="0">
              <a:ln w="38100">
                <a:noFill/>
              </a:ln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just">
              <a:lnSpc>
                <a:spcPct val="200000"/>
              </a:lnSpc>
              <a:defRPr/>
            </a:pPr>
            <a:endParaRPr lang="en-US" altLang="ko-KR" sz="2000" dirty="0">
              <a:ln w="38100">
                <a:noFill/>
              </a:ln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DD46FB-78F9-499E-B11B-128CA332B259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방향</a:t>
            </a:r>
            <a:endParaRPr lang="en-US" altLang="ko-KR" sz="1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52DF95-39ED-4338-8FBA-3BE0423D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EE52F6E-4A70-4908-830B-4C95FEC36EF5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26BB366-012B-4B86-9355-7F485C7D2DA5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1"/>
              <a:endParaRPr lang="en-US" altLang="ko-KR" b="1" i="1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A467939-478D-49B9-AC12-DFEE0A6EF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8" name="자유형 43">
            <a:extLst>
              <a:ext uri="{FF2B5EF4-FFF2-40B4-BE49-F238E27FC236}">
                <a16:creationId xmlns:a16="http://schemas.microsoft.com/office/drawing/2014/main" id="{2F738858-8624-4D11-80A2-1C4B5FE8058C}"/>
              </a:ext>
            </a:extLst>
          </p:cNvPr>
          <p:cNvSpPr/>
          <p:nvPr/>
        </p:nvSpPr>
        <p:spPr>
          <a:xfrm rot="1902741">
            <a:off x="1107245" y="1274389"/>
            <a:ext cx="358886" cy="470331"/>
          </a:xfrm>
          <a:custGeom>
            <a:avLst/>
            <a:gdLst>
              <a:gd name="connsiteX0" fmla="*/ 206259 w 313282"/>
              <a:gd name="connsiteY0" fmla="*/ 131071 h 421291"/>
              <a:gd name="connsiteX1" fmla="*/ 254417 w 313282"/>
              <a:gd name="connsiteY1" fmla="*/ 154571 h 421291"/>
              <a:gd name="connsiteX2" fmla="*/ 293383 w 313282"/>
              <a:gd name="connsiteY2" fmla="*/ 198749 h 421291"/>
              <a:gd name="connsiteX3" fmla="*/ 239085 w 313282"/>
              <a:gd name="connsiteY3" fmla="*/ 401392 h 421291"/>
              <a:gd name="connsiteX4" fmla="*/ 36442 w 313282"/>
              <a:gd name="connsiteY4" fmla="*/ 347094 h 421291"/>
              <a:gd name="connsiteX5" fmla="*/ 17667 w 313282"/>
              <a:gd name="connsiteY5" fmla="*/ 291258 h 421291"/>
              <a:gd name="connsiteX6" fmla="*/ 19893 w 313282"/>
              <a:gd name="connsiteY6" fmla="*/ 259334 h 421291"/>
              <a:gd name="connsiteX7" fmla="*/ 40634 w 313282"/>
              <a:gd name="connsiteY7" fmla="*/ 271309 h 421291"/>
              <a:gd name="connsiteX8" fmla="*/ 39433 w 313282"/>
              <a:gd name="connsiteY8" fmla="*/ 288548 h 421291"/>
              <a:gd name="connsiteX9" fmla="*/ 55432 w 313282"/>
              <a:gd name="connsiteY9" fmla="*/ 336130 h 421291"/>
              <a:gd name="connsiteX10" fmla="*/ 228120 w 313282"/>
              <a:gd name="connsiteY10" fmla="*/ 382402 h 421291"/>
              <a:gd name="connsiteX11" fmla="*/ 274391 w 313282"/>
              <a:gd name="connsiteY11" fmla="*/ 209714 h 421291"/>
              <a:gd name="connsiteX12" fmla="*/ 241185 w 313282"/>
              <a:gd name="connsiteY12" fmla="*/ 172067 h 421291"/>
              <a:gd name="connsiteX13" fmla="*/ 206259 w 313282"/>
              <a:gd name="connsiteY13" fmla="*/ 155023 h 421291"/>
              <a:gd name="connsiteX14" fmla="*/ 90740 w 313282"/>
              <a:gd name="connsiteY14" fmla="*/ 144451 h 421291"/>
              <a:gd name="connsiteX15" fmla="*/ 133939 w 313282"/>
              <a:gd name="connsiteY15" fmla="*/ 129924 h 421291"/>
              <a:gd name="connsiteX16" fmla="*/ 133940 w 313282"/>
              <a:gd name="connsiteY16" fmla="*/ 152603 h 421291"/>
              <a:gd name="connsiteX17" fmla="*/ 101704 w 313282"/>
              <a:gd name="connsiteY17" fmla="*/ 163443 h 421291"/>
              <a:gd name="connsiteX18" fmla="*/ 64056 w 313282"/>
              <a:gd name="connsiteY18" fmla="*/ 196649 h 421291"/>
              <a:gd name="connsiteX19" fmla="*/ 62277 w 313282"/>
              <a:gd name="connsiteY19" fmla="*/ 200297 h 421291"/>
              <a:gd name="connsiteX20" fmla="*/ 43591 w 313282"/>
              <a:gd name="connsiteY20" fmla="*/ 189508 h 421291"/>
              <a:gd name="connsiteX21" fmla="*/ 46563 w 313282"/>
              <a:gd name="connsiteY21" fmla="*/ 183418 h 421291"/>
              <a:gd name="connsiteX22" fmla="*/ 90740 w 313282"/>
              <a:gd name="connsiteY22" fmla="*/ 144451 h 421291"/>
              <a:gd name="connsiteX23" fmla="*/ 159157 w 313282"/>
              <a:gd name="connsiteY23" fmla="*/ 5272 h 421291"/>
              <a:gd name="connsiteX24" fmla="*/ 171885 w 313282"/>
              <a:gd name="connsiteY24" fmla="*/ 0 h 421291"/>
              <a:gd name="connsiteX25" fmla="*/ 189885 w 313282"/>
              <a:gd name="connsiteY25" fmla="*/ 18000 h 421291"/>
              <a:gd name="connsiteX26" fmla="*/ 189885 w 313282"/>
              <a:gd name="connsiteY26" fmla="*/ 298375 h 421291"/>
              <a:gd name="connsiteX27" fmla="*/ 191274 w 313282"/>
              <a:gd name="connsiteY27" fmla="*/ 300185 h 421291"/>
              <a:gd name="connsiteX28" fmla="*/ 189476 w 313282"/>
              <a:gd name="connsiteY28" fmla="*/ 313844 h 421291"/>
              <a:gd name="connsiteX29" fmla="*/ 185313 w 313282"/>
              <a:gd name="connsiteY29" fmla="*/ 317038 h 421291"/>
              <a:gd name="connsiteX30" fmla="*/ 184613 w 313282"/>
              <a:gd name="connsiteY30" fmla="*/ 318728 h 421291"/>
              <a:gd name="connsiteX31" fmla="*/ 181348 w 313282"/>
              <a:gd name="connsiteY31" fmla="*/ 320080 h 421291"/>
              <a:gd name="connsiteX32" fmla="*/ 178546 w 313282"/>
              <a:gd name="connsiteY32" fmla="*/ 322230 h 421291"/>
              <a:gd name="connsiteX33" fmla="*/ 176733 w 313282"/>
              <a:gd name="connsiteY33" fmla="*/ 321992 h 421291"/>
              <a:gd name="connsiteX34" fmla="*/ 171885 w 313282"/>
              <a:gd name="connsiteY34" fmla="*/ 324000 h 421291"/>
              <a:gd name="connsiteX35" fmla="*/ 159157 w 313282"/>
              <a:gd name="connsiteY35" fmla="*/ 318728 h 421291"/>
              <a:gd name="connsiteX36" fmla="*/ 158284 w 313282"/>
              <a:gd name="connsiteY36" fmla="*/ 316620 h 421291"/>
              <a:gd name="connsiteX37" fmla="*/ 9002 w 313282"/>
              <a:gd name="connsiteY37" fmla="*/ 230432 h 421291"/>
              <a:gd name="connsiteX38" fmla="*/ 2414 w 313282"/>
              <a:gd name="connsiteY38" fmla="*/ 205844 h 421291"/>
              <a:gd name="connsiteX39" fmla="*/ 27003 w 313282"/>
              <a:gd name="connsiteY39" fmla="*/ 199255 h 421291"/>
              <a:gd name="connsiteX40" fmla="*/ 153885 w 313282"/>
              <a:gd name="connsiteY40" fmla="*/ 272511 h 421291"/>
              <a:gd name="connsiteX41" fmla="*/ 153885 w 313282"/>
              <a:gd name="connsiteY41" fmla="*/ 18000 h 421291"/>
              <a:gd name="connsiteX42" fmla="*/ 159157 w 313282"/>
              <a:gd name="connsiteY42" fmla="*/ 5272 h 42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3282" h="421291">
                <a:moveTo>
                  <a:pt x="206259" y="131071"/>
                </a:moveTo>
                <a:lnTo>
                  <a:pt x="254417" y="154571"/>
                </a:lnTo>
                <a:cubicBezTo>
                  <a:pt x="269791" y="166188"/>
                  <a:pt x="283142" y="181011"/>
                  <a:pt x="293383" y="198749"/>
                </a:cubicBezTo>
                <a:cubicBezTo>
                  <a:pt x="334348" y="269702"/>
                  <a:pt x="310038" y="360428"/>
                  <a:pt x="239085" y="401392"/>
                </a:cubicBezTo>
                <a:cubicBezTo>
                  <a:pt x="168133" y="442357"/>
                  <a:pt x="77407" y="418047"/>
                  <a:pt x="36442" y="347094"/>
                </a:cubicBezTo>
                <a:cubicBezTo>
                  <a:pt x="26201" y="329356"/>
                  <a:pt x="20040" y="310382"/>
                  <a:pt x="17667" y="291258"/>
                </a:cubicBezTo>
                <a:lnTo>
                  <a:pt x="19893" y="259334"/>
                </a:lnTo>
                <a:lnTo>
                  <a:pt x="40634" y="271309"/>
                </a:lnTo>
                <a:lnTo>
                  <a:pt x="39433" y="288548"/>
                </a:lnTo>
                <a:cubicBezTo>
                  <a:pt x="41455" y="304845"/>
                  <a:pt x="46705" y="321015"/>
                  <a:pt x="55432" y="336130"/>
                </a:cubicBezTo>
                <a:cubicBezTo>
                  <a:pt x="90341" y="396594"/>
                  <a:pt x="167656" y="417311"/>
                  <a:pt x="228120" y="382402"/>
                </a:cubicBezTo>
                <a:cubicBezTo>
                  <a:pt x="288584" y="347493"/>
                  <a:pt x="309300" y="270178"/>
                  <a:pt x="274391" y="209714"/>
                </a:cubicBezTo>
                <a:cubicBezTo>
                  <a:pt x="265664" y="194599"/>
                  <a:pt x="254287" y="181966"/>
                  <a:pt x="241185" y="172067"/>
                </a:cubicBezTo>
                <a:lnTo>
                  <a:pt x="206259" y="155023"/>
                </a:lnTo>
                <a:close/>
                <a:moveTo>
                  <a:pt x="90740" y="144451"/>
                </a:moveTo>
                <a:lnTo>
                  <a:pt x="133939" y="129924"/>
                </a:lnTo>
                <a:lnTo>
                  <a:pt x="133940" y="152603"/>
                </a:lnTo>
                <a:lnTo>
                  <a:pt x="101704" y="163443"/>
                </a:lnTo>
                <a:cubicBezTo>
                  <a:pt x="86588" y="172170"/>
                  <a:pt x="73957" y="183548"/>
                  <a:pt x="64056" y="196649"/>
                </a:cubicBezTo>
                <a:lnTo>
                  <a:pt x="62277" y="200297"/>
                </a:lnTo>
                <a:lnTo>
                  <a:pt x="43591" y="189508"/>
                </a:lnTo>
                <a:lnTo>
                  <a:pt x="46563" y="183418"/>
                </a:lnTo>
                <a:cubicBezTo>
                  <a:pt x="58179" y="168044"/>
                  <a:pt x="73002" y="154692"/>
                  <a:pt x="90740" y="144451"/>
                </a:cubicBezTo>
                <a:close/>
                <a:moveTo>
                  <a:pt x="159157" y="5272"/>
                </a:moveTo>
                <a:cubicBezTo>
                  <a:pt x="162415" y="2015"/>
                  <a:pt x="166915" y="0"/>
                  <a:pt x="171885" y="0"/>
                </a:cubicBezTo>
                <a:cubicBezTo>
                  <a:pt x="181826" y="0"/>
                  <a:pt x="189885" y="8059"/>
                  <a:pt x="189885" y="18000"/>
                </a:cubicBezTo>
                <a:lnTo>
                  <a:pt x="189885" y="298375"/>
                </a:lnTo>
                <a:lnTo>
                  <a:pt x="191274" y="300185"/>
                </a:lnTo>
                <a:cubicBezTo>
                  <a:pt x="192466" y="304635"/>
                  <a:pt x="191961" y="309539"/>
                  <a:pt x="189476" y="313844"/>
                </a:cubicBezTo>
                <a:lnTo>
                  <a:pt x="185313" y="317038"/>
                </a:lnTo>
                <a:lnTo>
                  <a:pt x="184613" y="318728"/>
                </a:lnTo>
                <a:lnTo>
                  <a:pt x="181348" y="320080"/>
                </a:lnTo>
                <a:lnTo>
                  <a:pt x="178546" y="322230"/>
                </a:lnTo>
                <a:lnTo>
                  <a:pt x="176733" y="321992"/>
                </a:lnTo>
                <a:lnTo>
                  <a:pt x="171885" y="324000"/>
                </a:lnTo>
                <a:cubicBezTo>
                  <a:pt x="166915" y="324000"/>
                  <a:pt x="162415" y="321985"/>
                  <a:pt x="159157" y="318728"/>
                </a:cubicBezTo>
                <a:lnTo>
                  <a:pt x="158284" y="316620"/>
                </a:lnTo>
                <a:lnTo>
                  <a:pt x="9002" y="230432"/>
                </a:lnTo>
                <a:cubicBezTo>
                  <a:pt x="393" y="225462"/>
                  <a:pt x="-2556" y="214453"/>
                  <a:pt x="2414" y="205844"/>
                </a:cubicBezTo>
                <a:cubicBezTo>
                  <a:pt x="7384" y="197235"/>
                  <a:pt x="18393" y="194285"/>
                  <a:pt x="27003" y="199255"/>
                </a:cubicBezTo>
                <a:lnTo>
                  <a:pt x="153885" y="272511"/>
                </a:lnTo>
                <a:lnTo>
                  <a:pt x="153885" y="18000"/>
                </a:lnTo>
                <a:cubicBezTo>
                  <a:pt x="153885" y="13029"/>
                  <a:pt x="155900" y="8530"/>
                  <a:pt x="159157" y="527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자유형 43">
            <a:extLst>
              <a:ext uri="{FF2B5EF4-FFF2-40B4-BE49-F238E27FC236}">
                <a16:creationId xmlns:a16="http://schemas.microsoft.com/office/drawing/2014/main" id="{6249B2DD-B854-4C92-9B0C-83938FD3FE48}"/>
              </a:ext>
            </a:extLst>
          </p:cNvPr>
          <p:cNvSpPr/>
          <p:nvPr/>
        </p:nvSpPr>
        <p:spPr>
          <a:xfrm rot="1902741">
            <a:off x="1101865" y="3053305"/>
            <a:ext cx="358886" cy="470331"/>
          </a:xfrm>
          <a:custGeom>
            <a:avLst/>
            <a:gdLst>
              <a:gd name="connsiteX0" fmla="*/ 206259 w 313282"/>
              <a:gd name="connsiteY0" fmla="*/ 131071 h 421291"/>
              <a:gd name="connsiteX1" fmla="*/ 254417 w 313282"/>
              <a:gd name="connsiteY1" fmla="*/ 154571 h 421291"/>
              <a:gd name="connsiteX2" fmla="*/ 293383 w 313282"/>
              <a:gd name="connsiteY2" fmla="*/ 198749 h 421291"/>
              <a:gd name="connsiteX3" fmla="*/ 239085 w 313282"/>
              <a:gd name="connsiteY3" fmla="*/ 401392 h 421291"/>
              <a:gd name="connsiteX4" fmla="*/ 36442 w 313282"/>
              <a:gd name="connsiteY4" fmla="*/ 347094 h 421291"/>
              <a:gd name="connsiteX5" fmla="*/ 17667 w 313282"/>
              <a:gd name="connsiteY5" fmla="*/ 291258 h 421291"/>
              <a:gd name="connsiteX6" fmla="*/ 19893 w 313282"/>
              <a:gd name="connsiteY6" fmla="*/ 259334 h 421291"/>
              <a:gd name="connsiteX7" fmla="*/ 40634 w 313282"/>
              <a:gd name="connsiteY7" fmla="*/ 271309 h 421291"/>
              <a:gd name="connsiteX8" fmla="*/ 39433 w 313282"/>
              <a:gd name="connsiteY8" fmla="*/ 288548 h 421291"/>
              <a:gd name="connsiteX9" fmla="*/ 55432 w 313282"/>
              <a:gd name="connsiteY9" fmla="*/ 336130 h 421291"/>
              <a:gd name="connsiteX10" fmla="*/ 228120 w 313282"/>
              <a:gd name="connsiteY10" fmla="*/ 382402 h 421291"/>
              <a:gd name="connsiteX11" fmla="*/ 274391 w 313282"/>
              <a:gd name="connsiteY11" fmla="*/ 209714 h 421291"/>
              <a:gd name="connsiteX12" fmla="*/ 241185 w 313282"/>
              <a:gd name="connsiteY12" fmla="*/ 172067 h 421291"/>
              <a:gd name="connsiteX13" fmla="*/ 206259 w 313282"/>
              <a:gd name="connsiteY13" fmla="*/ 155023 h 421291"/>
              <a:gd name="connsiteX14" fmla="*/ 90740 w 313282"/>
              <a:gd name="connsiteY14" fmla="*/ 144451 h 421291"/>
              <a:gd name="connsiteX15" fmla="*/ 133939 w 313282"/>
              <a:gd name="connsiteY15" fmla="*/ 129924 h 421291"/>
              <a:gd name="connsiteX16" fmla="*/ 133940 w 313282"/>
              <a:gd name="connsiteY16" fmla="*/ 152603 h 421291"/>
              <a:gd name="connsiteX17" fmla="*/ 101704 w 313282"/>
              <a:gd name="connsiteY17" fmla="*/ 163443 h 421291"/>
              <a:gd name="connsiteX18" fmla="*/ 64056 w 313282"/>
              <a:gd name="connsiteY18" fmla="*/ 196649 h 421291"/>
              <a:gd name="connsiteX19" fmla="*/ 62277 w 313282"/>
              <a:gd name="connsiteY19" fmla="*/ 200297 h 421291"/>
              <a:gd name="connsiteX20" fmla="*/ 43591 w 313282"/>
              <a:gd name="connsiteY20" fmla="*/ 189508 h 421291"/>
              <a:gd name="connsiteX21" fmla="*/ 46563 w 313282"/>
              <a:gd name="connsiteY21" fmla="*/ 183418 h 421291"/>
              <a:gd name="connsiteX22" fmla="*/ 90740 w 313282"/>
              <a:gd name="connsiteY22" fmla="*/ 144451 h 421291"/>
              <a:gd name="connsiteX23" fmla="*/ 159157 w 313282"/>
              <a:gd name="connsiteY23" fmla="*/ 5272 h 421291"/>
              <a:gd name="connsiteX24" fmla="*/ 171885 w 313282"/>
              <a:gd name="connsiteY24" fmla="*/ 0 h 421291"/>
              <a:gd name="connsiteX25" fmla="*/ 189885 w 313282"/>
              <a:gd name="connsiteY25" fmla="*/ 18000 h 421291"/>
              <a:gd name="connsiteX26" fmla="*/ 189885 w 313282"/>
              <a:gd name="connsiteY26" fmla="*/ 298375 h 421291"/>
              <a:gd name="connsiteX27" fmla="*/ 191274 w 313282"/>
              <a:gd name="connsiteY27" fmla="*/ 300185 h 421291"/>
              <a:gd name="connsiteX28" fmla="*/ 189476 w 313282"/>
              <a:gd name="connsiteY28" fmla="*/ 313844 h 421291"/>
              <a:gd name="connsiteX29" fmla="*/ 185313 w 313282"/>
              <a:gd name="connsiteY29" fmla="*/ 317038 h 421291"/>
              <a:gd name="connsiteX30" fmla="*/ 184613 w 313282"/>
              <a:gd name="connsiteY30" fmla="*/ 318728 h 421291"/>
              <a:gd name="connsiteX31" fmla="*/ 181348 w 313282"/>
              <a:gd name="connsiteY31" fmla="*/ 320080 h 421291"/>
              <a:gd name="connsiteX32" fmla="*/ 178546 w 313282"/>
              <a:gd name="connsiteY32" fmla="*/ 322230 h 421291"/>
              <a:gd name="connsiteX33" fmla="*/ 176733 w 313282"/>
              <a:gd name="connsiteY33" fmla="*/ 321992 h 421291"/>
              <a:gd name="connsiteX34" fmla="*/ 171885 w 313282"/>
              <a:gd name="connsiteY34" fmla="*/ 324000 h 421291"/>
              <a:gd name="connsiteX35" fmla="*/ 159157 w 313282"/>
              <a:gd name="connsiteY35" fmla="*/ 318728 h 421291"/>
              <a:gd name="connsiteX36" fmla="*/ 158284 w 313282"/>
              <a:gd name="connsiteY36" fmla="*/ 316620 h 421291"/>
              <a:gd name="connsiteX37" fmla="*/ 9002 w 313282"/>
              <a:gd name="connsiteY37" fmla="*/ 230432 h 421291"/>
              <a:gd name="connsiteX38" fmla="*/ 2414 w 313282"/>
              <a:gd name="connsiteY38" fmla="*/ 205844 h 421291"/>
              <a:gd name="connsiteX39" fmla="*/ 27003 w 313282"/>
              <a:gd name="connsiteY39" fmla="*/ 199255 h 421291"/>
              <a:gd name="connsiteX40" fmla="*/ 153885 w 313282"/>
              <a:gd name="connsiteY40" fmla="*/ 272511 h 421291"/>
              <a:gd name="connsiteX41" fmla="*/ 153885 w 313282"/>
              <a:gd name="connsiteY41" fmla="*/ 18000 h 421291"/>
              <a:gd name="connsiteX42" fmla="*/ 159157 w 313282"/>
              <a:gd name="connsiteY42" fmla="*/ 5272 h 42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3282" h="421291">
                <a:moveTo>
                  <a:pt x="206259" y="131071"/>
                </a:moveTo>
                <a:lnTo>
                  <a:pt x="254417" y="154571"/>
                </a:lnTo>
                <a:cubicBezTo>
                  <a:pt x="269791" y="166188"/>
                  <a:pt x="283142" y="181011"/>
                  <a:pt x="293383" y="198749"/>
                </a:cubicBezTo>
                <a:cubicBezTo>
                  <a:pt x="334348" y="269702"/>
                  <a:pt x="310038" y="360428"/>
                  <a:pt x="239085" y="401392"/>
                </a:cubicBezTo>
                <a:cubicBezTo>
                  <a:pt x="168133" y="442357"/>
                  <a:pt x="77407" y="418047"/>
                  <a:pt x="36442" y="347094"/>
                </a:cubicBezTo>
                <a:cubicBezTo>
                  <a:pt x="26201" y="329356"/>
                  <a:pt x="20040" y="310382"/>
                  <a:pt x="17667" y="291258"/>
                </a:cubicBezTo>
                <a:lnTo>
                  <a:pt x="19893" y="259334"/>
                </a:lnTo>
                <a:lnTo>
                  <a:pt x="40634" y="271309"/>
                </a:lnTo>
                <a:lnTo>
                  <a:pt x="39433" y="288548"/>
                </a:lnTo>
                <a:cubicBezTo>
                  <a:pt x="41455" y="304845"/>
                  <a:pt x="46705" y="321015"/>
                  <a:pt x="55432" y="336130"/>
                </a:cubicBezTo>
                <a:cubicBezTo>
                  <a:pt x="90341" y="396594"/>
                  <a:pt x="167656" y="417311"/>
                  <a:pt x="228120" y="382402"/>
                </a:cubicBezTo>
                <a:cubicBezTo>
                  <a:pt x="288584" y="347493"/>
                  <a:pt x="309300" y="270178"/>
                  <a:pt x="274391" y="209714"/>
                </a:cubicBezTo>
                <a:cubicBezTo>
                  <a:pt x="265664" y="194599"/>
                  <a:pt x="254287" y="181966"/>
                  <a:pt x="241185" y="172067"/>
                </a:cubicBezTo>
                <a:lnTo>
                  <a:pt x="206259" y="155023"/>
                </a:lnTo>
                <a:close/>
                <a:moveTo>
                  <a:pt x="90740" y="144451"/>
                </a:moveTo>
                <a:lnTo>
                  <a:pt x="133939" y="129924"/>
                </a:lnTo>
                <a:lnTo>
                  <a:pt x="133940" y="152603"/>
                </a:lnTo>
                <a:lnTo>
                  <a:pt x="101704" y="163443"/>
                </a:lnTo>
                <a:cubicBezTo>
                  <a:pt x="86588" y="172170"/>
                  <a:pt x="73957" y="183548"/>
                  <a:pt x="64056" y="196649"/>
                </a:cubicBezTo>
                <a:lnTo>
                  <a:pt x="62277" y="200297"/>
                </a:lnTo>
                <a:lnTo>
                  <a:pt x="43591" y="189508"/>
                </a:lnTo>
                <a:lnTo>
                  <a:pt x="46563" y="183418"/>
                </a:lnTo>
                <a:cubicBezTo>
                  <a:pt x="58179" y="168044"/>
                  <a:pt x="73002" y="154692"/>
                  <a:pt x="90740" y="144451"/>
                </a:cubicBezTo>
                <a:close/>
                <a:moveTo>
                  <a:pt x="159157" y="5272"/>
                </a:moveTo>
                <a:cubicBezTo>
                  <a:pt x="162415" y="2015"/>
                  <a:pt x="166915" y="0"/>
                  <a:pt x="171885" y="0"/>
                </a:cubicBezTo>
                <a:cubicBezTo>
                  <a:pt x="181826" y="0"/>
                  <a:pt x="189885" y="8059"/>
                  <a:pt x="189885" y="18000"/>
                </a:cubicBezTo>
                <a:lnTo>
                  <a:pt x="189885" y="298375"/>
                </a:lnTo>
                <a:lnTo>
                  <a:pt x="191274" y="300185"/>
                </a:lnTo>
                <a:cubicBezTo>
                  <a:pt x="192466" y="304635"/>
                  <a:pt x="191961" y="309539"/>
                  <a:pt x="189476" y="313844"/>
                </a:cubicBezTo>
                <a:lnTo>
                  <a:pt x="185313" y="317038"/>
                </a:lnTo>
                <a:lnTo>
                  <a:pt x="184613" y="318728"/>
                </a:lnTo>
                <a:lnTo>
                  <a:pt x="181348" y="320080"/>
                </a:lnTo>
                <a:lnTo>
                  <a:pt x="178546" y="322230"/>
                </a:lnTo>
                <a:lnTo>
                  <a:pt x="176733" y="321992"/>
                </a:lnTo>
                <a:lnTo>
                  <a:pt x="171885" y="324000"/>
                </a:lnTo>
                <a:cubicBezTo>
                  <a:pt x="166915" y="324000"/>
                  <a:pt x="162415" y="321985"/>
                  <a:pt x="159157" y="318728"/>
                </a:cubicBezTo>
                <a:lnTo>
                  <a:pt x="158284" y="316620"/>
                </a:lnTo>
                <a:lnTo>
                  <a:pt x="9002" y="230432"/>
                </a:lnTo>
                <a:cubicBezTo>
                  <a:pt x="393" y="225462"/>
                  <a:pt x="-2556" y="214453"/>
                  <a:pt x="2414" y="205844"/>
                </a:cubicBezTo>
                <a:cubicBezTo>
                  <a:pt x="7384" y="197235"/>
                  <a:pt x="18393" y="194285"/>
                  <a:pt x="27003" y="199255"/>
                </a:cubicBezTo>
                <a:lnTo>
                  <a:pt x="153885" y="272511"/>
                </a:lnTo>
                <a:lnTo>
                  <a:pt x="153885" y="18000"/>
                </a:lnTo>
                <a:cubicBezTo>
                  <a:pt x="153885" y="13029"/>
                  <a:pt x="155900" y="8530"/>
                  <a:pt x="159157" y="527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자유형 43">
            <a:extLst>
              <a:ext uri="{FF2B5EF4-FFF2-40B4-BE49-F238E27FC236}">
                <a16:creationId xmlns:a16="http://schemas.microsoft.com/office/drawing/2014/main" id="{093B6FE3-B149-4DC8-BE3C-CD00B9BBDDA6}"/>
              </a:ext>
            </a:extLst>
          </p:cNvPr>
          <p:cNvSpPr/>
          <p:nvPr/>
        </p:nvSpPr>
        <p:spPr>
          <a:xfrm rot="1902741">
            <a:off x="1107245" y="4749930"/>
            <a:ext cx="358886" cy="470331"/>
          </a:xfrm>
          <a:custGeom>
            <a:avLst/>
            <a:gdLst>
              <a:gd name="connsiteX0" fmla="*/ 206259 w 313282"/>
              <a:gd name="connsiteY0" fmla="*/ 131071 h 421291"/>
              <a:gd name="connsiteX1" fmla="*/ 254417 w 313282"/>
              <a:gd name="connsiteY1" fmla="*/ 154571 h 421291"/>
              <a:gd name="connsiteX2" fmla="*/ 293383 w 313282"/>
              <a:gd name="connsiteY2" fmla="*/ 198749 h 421291"/>
              <a:gd name="connsiteX3" fmla="*/ 239085 w 313282"/>
              <a:gd name="connsiteY3" fmla="*/ 401392 h 421291"/>
              <a:gd name="connsiteX4" fmla="*/ 36442 w 313282"/>
              <a:gd name="connsiteY4" fmla="*/ 347094 h 421291"/>
              <a:gd name="connsiteX5" fmla="*/ 17667 w 313282"/>
              <a:gd name="connsiteY5" fmla="*/ 291258 h 421291"/>
              <a:gd name="connsiteX6" fmla="*/ 19893 w 313282"/>
              <a:gd name="connsiteY6" fmla="*/ 259334 h 421291"/>
              <a:gd name="connsiteX7" fmla="*/ 40634 w 313282"/>
              <a:gd name="connsiteY7" fmla="*/ 271309 h 421291"/>
              <a:gd name="connsiteX8" fmla="*/ 39433 w 313282"/>
              <a:gd name="connsiteY8" fmla="*/ 288548 h 421291"/>
              <a:gd name="connsiteX9" fmla="*/ 55432 w 313282"/>
              <a:gd name="connsiteY9" fmla="*/ 336130 h 421291"/>
              <a:gd name="connsiteX10" fmla="*/ 228120 w 313282"/>
              <a:gd name="connsiteY10" fmla="*/ 382402 h 421291"/>
              <a:gd name="connsiteX11" fmla="*/ 274391 w 313282"/>
              <a:gd name="connsiteY11" fmla="*/ 209714 h 421291"/>
              <a:gd name="connsiteX12" fmla="*/ 241185 w 313282"/>
              <a:gd name="connsiteY12" fmla="*/ 172067 h 421291"/>
              <a:gd name="connsiteX13" fmla="*/ 206259 w 313282"/>
              <a:gd name="connsiteY13" fmla="*/ 155023 h 421291"/>
              <a:gd name="connsiteX14" fmla="*/ 90740 w 313282"/>
              <a:gd name="connsiteY14" fmla="*/ 144451 h 421291"/>
              <a:gd name="connsiteX15" fmla="*/ 133939 w 313282"/>
              <a:gd name="connsiteY15" fmla="*/ 129924 h 421291"/>
              <a:gd name="connsiteX16" fmla="*/ 133940 w 313282"/>
              <a:gd name="connsiteY16" fmla="*/ 152603 h 421291"/>
              <a:gd name="connsiteX17" fmla="*/ 101704 w 313282"/>
              <a:gd name="connsiteY17" fmla="*/ 163443 h 421291"/>
              <a:gd name="connsiteX18" fmla="*/ 64056 w 313282"/>
              <a:gd name="connsiteY18" fmla="*/ 196649 h 421291"/>
              <a:gd name="connsiteX19" fmla="*/ 62277 w 313282"/>
              <a:gd name="connsiteY19" fmla="*/ 200297 h 421291"/>
              <a:gd name="connsiteX20" fmla="*/ 43591 w 313282"/>
              <a:gd name="connsiteY20" fmla="*/ 189508 h 421291"/>
              <a:gd name="connsiteX21" fmla="*/ 46563 w 313282"/>
              <a:gd name="connsiteY21" fmla="*/ 183418 h 421291"/>
              <a:gd name="connsiteX22" fmla="*/ 90740 w 313282"/>
              <a:gd name="connsiteY22" fmla="*/ 144451 h 421291"/>
              <a:gd name="connsiteX23" fmla="*/ 159157 w 313282"/>
              <a:gd name="connsiteY23" fmla="*/ 5272 h 421291"/>
              <a:gd name="connsiteX24" fmla="*/ 171885 w 313282"/>
              <a:gd name="connsiteY24" fmla="*/ 0 h 421291"/>
              <a:gd name="connsiteX25" fmla="*/ 189885 w 313282"/>
              <a:gd name="connsiteY25" fmla="*/ 18000 h 421291"/>
              <a:gd name="connsiteX26" fmla="*/ 189885 w 313282"/>
              <a:gd name="connsiteY26" fmla="*/ 298375 h 421291"/>
              <a:gd name="connsiteX27" fmla="*/ 191274 w 313282"/>
              <a:gd name="connsiteY27" fmla="*/ 300185 h 421291"/>
              <a:gd name="connsiteX28" fmla="*/ 189476 w 313282"/>
              <a:gd name="connsiteY28" fmla="*/ 313844 h 421291"/>
              <a:gd name="connsiteX29" fmla="*/ 185313 w 313282"/>
              <a:gd name="connsiteY29" fmla="*/ 317038 h 421291"/>
              <a:gd name="connsiteX30" fmla="*/ 184613 w 313282"/>
              <a:gd name="connsiteY30" fmla="*/ 318728 h 421291"/>
              <a:gd name="connsiteX31" fmla="*/ 181348 w 313282"/>
              <a:gd name="connsiteY31" fmla="*/ 320080 h 421291"/>
              <a:gd name="connsiteX32" fmla="*/ 178546 w 313282"/>
              <a:gd name="connsiteY32" fmla="*/ 322230 h 421291"/>
              <a:gd name="connsiteX33" fmla="*/ 176733 w 313282"/>
              <a:gd name="connsiteY33" fmla="*/ 321992 h 421291"/>
              <a:gd name="connsiteX34" fmla="*/ 171885 w 313282"/>
              <a:gd name="connsiteY34" fmla="*/ 324000 h 421291"/>
              <a:gd name="connsiteX35" fmla="*/ 159157 w 313282"/>
              <a:gd name="connsiteY35" fmla="*/ 318728 h 421291"/>
              <a:gd name="connsiteX36" fmla="*/ 158284 w 313282"/>
              <a:gd name="connsiteY36" fmla="*/ 316620 h 421291"/>
              <a:gd name="connsiteX37" fmla="*/ 9002 w 313282"/>
              <a:gd name="connsiteY37" fmla="*/ 230432 h 421291"/>
              <a:gd name="connsiteX38" fmla="*/ 2414 w 313282"/>
              <a:gd name="connsiteY38" fmla="*/ 205844 h 421291"/>
              <a:gd name="connsiteX39" fmla="*/ 27003 w 313282"/>
              <a:gd name="connsiteY39" fmla="*/ 199255 h 421291"/>
              <a:gd name="connsiteX40" fmla="*/ 153885 w 313282"/>
              <a:gd name="connsiteY40" fmla="*/ 272511 h 421291"/>
              <a:gd name="connsiteX41" fmla="*/ 153885 w 313282"/>
              <a:gd name="connsiteY41" fmla="*/ 18000 h 421291"/>
              <a:gd name="connsiteX42" fmla="*/ 159157 w 313282"/>
              <a:gd name="connsiteY42" fmla="*/ 5272 h 42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13282" h="421291">
                <a:moveTo>
                  <a:pt x="206259" y="131071"/>
                </a:moveTo>
                <a:lnTo>
                  <a:pt x="254417" y="154571"/>
                </a:lnTo>
                <a:cubicBezTo>
                  <a:pt x="269791" y="166188"/>
                  <a:pt x="283142" y="181011"/>
                  <a:pt x="293383" y="198749"/>
                </a:cubicBezTo>
                <a:cubicBezTo>
                  <a:pt x="334348" y="269702"/>
                  <a:pt x="310038" y="360428"/>
                  <a:pt x="239085" y="401392"/>
                </a:cubicBezTo>
                <a:cubicBezTo>
                  <a:pt x="168133" y="442357"/>
                  <a:pt x="77407" y="418047"/>
                  <a:pt x="36442" y="347094"/>
                </a:cubicBezTo>
                <a:cubicBezTo>
                  <a:pt x="26201" y="329356"/>
                  <a:pt x="20040" y="310382"/>
                  <a:pt x="17667" y="291258"/>
                </a:cubicBezTo>
                <a:lnTo>
                  <a:pt x="19893" y="259334"/>
                </a:lnTo>
                <a:lnTo>
                  <a:pt x="40634" y="271309"/>
                </a:lnTo>
                <a:lnTo>
                  <a:pt x="39433" y="288548"/>
                </a:lnTo>
                <a:cubicBezTo>
                  <a:pt x="41455" y="304845"/>
                  <a:pt x="46705" y="321015"/>
                  <a:pt x="55432" y="336130"/>
                </a:cubicBezTo>
                <a:cubicBezTo>
                  <a:pt x="90341" y="396594"/>
                  <a:pt x="167656" y="417311"/>
                  <a:pt x="228120" y="382402"/>
                </a:cubicBezTo>
                <a:cubicBezTo>
                  <a:pt x="288584" y="347493"/>
                  <a:pt x="309300" y="270178"/>
                  <a:pt x="274391" y="209714"/>
                </a:cubicBezTo>
                <a:cubicBezTo>
                  <a:pt x="265664" y="194599"/>
                  <a:pt x="254287" y="181966"/>
                  <a:pt x="241185" y="172067"/>
                </a:cubicBezTo>
                <a:lnTo>
                  <a:pt x="206259" y="155023"/>
                </a:lnTo>
                <a:close/>
                <a:moveTo>
                  <a:pt x="90740" y="144451"/>
                </a:moveTo>
                <a:lnTo>
                  <a:pt x="133939" y="129924"/>
                </a:lnTo>
                <a:lnTo>
                  <a:pt x="133940" y="152603"/>
                </a:lnTo>
                <a:lnTo>
                  <a:pt x="101704" y="163443"/>
                </a:lnTo>
                <a:cubicBezTo>
                  <a:pt x="86588" y="172170"/>
                  <a:pt x="73957" y="183548"/>
                  <a:pt x="64056" y="196649"/>
                </a:cubicBezTo>
                <a:lnTo>
                  <a:pt x="62277" y="200297"/>
                </a:lnTo>
                <a:lnTo>
                  <a:pt x="43591" y="189508"/>
                </a:lnTo>
                <a:lnTo>
                  <a:pt x="46563" y="183418"/>
                </a:lnTo>
                <a:cubicBezTo>
                  <a:pt x="58179" y="168044"/>
                  <a:pt x="73002" y="154692"/>
                  <a:pt x="90740" y="144451"/>
                </a:cubicBezTo>
                <a:close/>
                <a:moveTo>
                  <a:pt x="159157" y="5272"/>
                </a:moveTo>
                <a:cubicBezTo>
                  <a:pt x="162415" y="2015"/>
                  <a:pt x="166915" y="0"/>
                  <a:pt x="171885" y="0"/>
                </a:cubicBezTo>
                <a:cubicBezTo>
                  <a:pt x="181826" y="0"/>
                  <a:pt x="189885" y="8059"/>
                  <a:pt x="189885" y="18000"/>
                </a:cubicBezTo>
                <a:lnTo>
                  <a:pt x="189885" y="298375"/>
                </a:lnTo>
                <a:lnTo>
                  <a:pt x="191274" y="300185"/>
                </a:lnTo>
                <a:cubicBezTo>
                  <a:pt x="192466" y="304635"/>
                  <a:pt x="191961" y="309539"/>
                  <a:pt x="189476" y="313844"/>
                </a:cubicBezTo>
                <a:lnTo>
                  <a:pt x="185313" y="317038"/>
                </a:lnTo>
                <a:lnTo>
                  <a:pt x="184613" y="318728"/>
                </a:lnTo>
                <a:lnTo>
                  <a:pt x="181348" y="320080"/>
                </a:lnTo>
                <a:lnTo>
                  <a:pt x="178546" y="322230"/>
                </a:lnTo>
                <a:lnTo>
                  <a:pt x="176733" y="321992"/>
                </a:lnTo>
                <a:lnTo>
                  <a:pt x="171885" y="324000"/>
                </a:lnTo>
                <a:cubicBezTo>
                  <a:pt x="166915" y="324000"/>
                  <a:pt x="162415" y="321985"/>
                  <a:pt x="159157" y="318728"/>
                </a:cubicBezTo>
                <a:lnTo>
                  <a:pt x="158284" y="316620"/>
                </a:lnTo>
                <a:lnTo>
                  <a:pt x="9002" y="230432"/>
                </a:lnTo>
                <a:cubicBezTo>
                  <a:pt x="393" y="225462"/>
                  <a:pt x="-2556" y="214453"/>
                  <a:pt x="2414" y="205844"/>
                </a:cubicBezTo>
                <a:cubicBezTo>
                  <a:pt x="7384" y="197235"/>
                  <a:pt x="18393" y="194285"/>
                  <a:pt x="27003" y="199255"/>
                </a:cubicBezTo>
                <a:lnTo>
                  <a:pt x="153885" y="272511"/>
                </a:lnTo>
                <a:lnTo>
                  <a:pt x="153885" y="18000"/>
                </a:lnTo>
                <a:cubicBezTo>
                  <a:pt x="153885" y="13029"/>
                  <a:pt x="155900" y="8530"/>
                  <a:pt x="159157" y="527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그래픽 2">
            <a:extLst>
              <a:ext uri="{FF2B5EF4-FFF2-40B4-BE49-F238E27FC236}">
                <a16:creationId xmlns:a16="http://schemas.microsoft.com/office/drawing/2014/main" id="{DF207D13-D292-4C22-9139-846BB51F68B5}"/>
              </a:ext>
            </a:extLst>
          </p:cNvPr>
          <p:cNvSpPr/>
          <p:nvPr/>
        </p:nvSpPr>
        <p:spPr>
          <a:xfrm>
            <a:off x="592616" y="229228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그래픽 2">
            <a:extLst>
              <a:ext uri="{FF2B5EF4-FFF2-40B4-BE49-F238E27FC236}">
                <a16:creationId xmlns:a16="http://schemas.microsoft.com/office/drawing/2014/main" id="{2CC6354F-67E1-4C5F-90D1-CC398A26603B}"/>
              </a:ext>
            </a:extLst>
          </p:cNvPr>
          <p:cNvSpPr/>
          <p:nvPr/>
        </p:nvSpPr>
        <p:spPr>
          <a:xfrm>
            <a:off x="819835" y="22658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그래픽 2">
            <a:extLst>
              <a:ext uri="{FF2B5EF4-FFF2-40B4-BE49-F238E27FC236}">
                <a16:creationId xmlns:a16="http://schemas.microsoft.com/office/drawing/2014/main" id="{95F140A6-B3DF-4A03-86D9-00E7989CDA21}"/>
              </a:ext>
            </a:extLst>
          </p:cNvPr>
          <p:cNvSpPr/>
          <p:nvPr/>
        </p:nvSpPr>
        <p:spPr>
          <a:xfrm>
            <a:off x="1060916" y="226579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그래픽 2">
            <a:extLst>
              <a:ext uri="{FF2B5EF4-FFF2-40B4-BE49-F238E27FC236}">
                <a16:creationId xmlns:a16="http://schemas.microsoft.com/office/drawing/2014/main" id="{9E5ED6D9-40A0-48D4-967A-67D1FC748D52}"/>
              </a:ext>
            </a:extLst>
          </p:cNvPr>
          <p:cNvSpPr/>
          <p:nvPr/>
        </p:nvSpPr>
        <p:spPr>
          <a:xfrm>
            <a:off x="1274382" y="229355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그래픽 2">
            <a:extLst>
              <a:ext uri="{FF2B5EF4-FFF2-40B4-BE49-F238E27FC236}">
                <a16:creationId xmlns:a16="http://schemas.microsoft.com/office/drawing/2014/main" id="{AFA60595-23B2-4834-9A5F-E8554498201B}"/>
              </a:ext>
            </a:extLst>
          </p:cNvPr>
          <p:cNvSpPr/>
          <p:nvPr/>
        </p:nvSpPr>
        <p:spPr>
          <a:xfrm>
            <a:off x="1519442" y="227770"/>
            <a:ext cx="612257" cy="577405"/>
          </a:xfrm>
          <a:custGeom>
            <a:avLst/>
            <a:gdLst>
              <a:gd name="connsiteX0" fmla="*/ 546935 w 599778"/>
              <a:gd name="connsiteY0" fmla="*/ 380768 h 523617"/>
              <a:gd name="connsiteX1" fmla="*/ 527029 w 599778"/>
              <a:gd name="connsiteY1" fmla="*/ 267891 h 523617"/>
              <a:gd name="connsiteX2" fmla="*/ 518334 w 599778"/>
              <a:gd name="connsiteY2" fmla="*/ 258105 h 523617"/>
              <a:gd name="connsiteX3" fmla="*/ 485758 w 599778"/>
              <a:gd name="connsiteY3" fmla="*/ 73391 h 523617"/>
              <a:gd name="connsiteX4" fmla="*/ 489277 w 599778"/>
              <a:gd name="connsiteY4" fmla="*/ 49882 h 523617"/>
              <a:gd name="connsiteX5" fmla="*/ 492024 w 599778"/>
              <a:gd name="connsiteY5" fmla="*/ 48883 h 523617"/>
              <a:gd name="connsiteX6" fmla="*/ 502889 w 599778"/>
              <a:gd name="connsiteY6" fmla="*/ 25584 h 523617"/>
              <a:gd name="connsiteX7" fmla="*/ 497931 w 599778"/>
              <a:gd name="connsiteY7" fmla="*/ 11962 h 523617"/>
              <a:gd name="connsiteX8" fmla="*/ 474631 w 599778"/>
              <a:gd name="connsiteY8" fmla="*/ 1098 h 523617"/>
              <a:gd name="connsiteX9" fmla="*/ 392917 w 599778"/>
              <a:gd name="connsiteY9" fmla="*/ 30839 h 523617"/>
              <a:gd name="connsiteX10" fmla="*/ 377721 w 599778"/>
              <a:gd name="connsiteY10" fmla="*/ 63428 h 523617"/>
              <a:gd name="connsiteX11" fmla="*/ 401638 w 599778"/>
              <a:gd name="connsiteY11" fmla="*/ 80159 h 523617"/>
              <a:gd name="connsiteX12" fmla="*/ 410309 w 599778"/>
              <a:gd name="connsiteY12" fmla="*/ 78625 h 523617"/>
              <a:gd name="connsiteX13" fmla="*/ 433925 w 599778"/>
              <a:gd name="connsiteY13" fmla="*/ 70029 h 523617"/>
              <a:gd name="connsiteX14" fmla="*/ 455333 w 599778"/>
              <a:gd name="connsiteY14" fmla="*/ 191377 h 523617"/>
              <a:gd name="connsiteX15" fmla="*/ 463975 w 599778"/>
              <a:gd name="connsiteY15" fmla="*/ 198637 h 523617"/>
              <a:gd name="connsiteX16" fmla="*/ 465511 w 599778"/>
              <a:gd name="connsiteY16" fmla="*/ 198501 h 523617"/>
              <a:gd name="connsiteX17" fmla="*/ 472636 w 599778"/>
              <a:gd name="connsiteY17" fmla="*/ 188323 h 523617"/>
              <a:gd name="connsiteX18" fmla="*/ 450692 w 599778"/>
              <a:gd name="connsiteY18" fmla="*/ 63927 h 523617"/>
              <a:gd name="connsiteX19" fmla="*/ 468465 w 599778"/>
              <a:gd name="connsiteY19" fmla="*/ 57458 h 523617"/>
              <a:gd name="connsiteX20" fmla="*/ 468453 w 599778"/>
              <a:gd name="connsiteY20" fmla="*/ 76438 h 523617"/>
              <a:gd name="connsiteX21" fmla="*/ 500792 w 599778"/>
              <a:gd name="connsiteY21" fmla="*/ 259810 h 523617"/>
              <a:gd name="connsiteX22" fmla="*/ 485707 w 599778"/>
              <a:gd name="connsiteY22" fmla="*/ 262469 h 523617"/>
              <a:gd name="connsiteX23" fmla="*/ 479817 w 599778"/>
              <a:gd name="connsiteY23" fmla="*/ 229055 h 523617"/>
              <a:gd name="connsiteX24" fmla="*/ 469641 w 599778"/>
              <a:gd name="connsiteY24" fmla="*/ 221928 h 523617"/>
              <a:gd name="connsiteX25" fmla="*/ 462514 w 599778"/>
              <a:gd name="connsiteY25" fmla="*/ 232105 h 523617"/>
              <a:gd name="connsiteX26" fmla="*/ 468641 w 599778"/>
              <a:gd name="connsiteY26" fmla="*/ 266859 h 523617"/>
              <a:gd name="connsiteX27" fmla="*/ 463804 w 599778"/>
              <a:gd name="connsiteY27" fmla="*/ 279020 h 523617"/>
              <a:gd name="connsiteX28" fmla="*/ 468219 w 599778"/>
              <a:gd name="connsiteY28" fmla="*/ 304067 h 523617"/>
              <a:gd name="connsiteX29" fmla="*/ 465386 w 599778"/>
              <a:gd name="connsiteY29" fmla="*/ 313066 h 523617"/>
              <a:gd name="connsiteX30" fmla="*/ 359746 w 599778"/>
              <a:gd name="connsiteY30" fmla="*/ 418706 h 523617"/>
              <a:gd name="connsiteX31" fmla="*/ 268710 w 599778"/>
              <a:gd name="connsiteY31" fmla="*/ 418706 h 523617"/>
              <a:gd name="connsiteX32" fmla="*/ 259925 w 599778"/>
              <a:gd name="connsiteY32" fmla="*/ 427492 h 523617"/>
              <a:gd name="connsiteX33" fmla="*/ 268710 w 599778"/>
              <a:gd name="connsiteY33" fmla="*/ 436277 h 523617"/>
              <a:gd name="connsiteX34" fmla="*/ 424302 w 599778"/>
              <a:gd name="connsiteY34" fmla="*/ 436277 h 523617"/>
              <a:gd name="connsiteX35" fmla="*/ 425499 w 599778"/>
              <a:gd name="connsiteY35" fmla="*/ 437017 h 523617"/>
              <a:gd name="connsiteX36" fmla="*/ 425375 w 599778"/>
              <a:gd name="connsiteY36" fmla="*/ 438418 h 523617"/>
              <a:gd name="connsiteX37" fmla="*/ 393378 w 599778"/>
              <a:gd name="connsiteY37" fmla="*/ 481268 h 523617"/>
              <a:gd name="connsiteX38" fmla="*/ 382883 w 599778"/>
              <a:gd name="connsiteY38" fmla="*/ 486530 h 523617"/>
              <a:gd name="connsiteX39" fmla="*/ 246295 w 599778"/>
              <a:gd name="connsiteY39" fmla="*/ 486530 h 523617"/>
              <a:gd name="connsiteX40" fmla="*/ 245427 w 599778"/>
              <a:gd name="connsiteY40" fmla="*/ 486400 h 523617"/>
              <a:gd name="connsiteX41" fmla="*/ 178451 w 599778"/>
              <a:gd name="connsiteY41" fmla="*/ 465878 h 523617"/>
              <a:gd name="connsiteX42" fmla="*/ 174831 w 599778"/>
              <a:gd name="connsiteY42" fmla="*/ 465334 h 523617"/>
              <a:gd name="connsiteX43" fmla="*/ 97022 w 599778"/>
              <a:gd name="connsiteY43" fmla="*/ 465334 h 523617"/>
              <a:gd name="connsiteX44" fmla="*/ 81944 w 599778"/>
              <a:gd name="connsiteY44" fmla="*/ 451343 h 523617"/>
              <a:gd name="connsiteX45" fmla="*/ 86007 w 599778"/>
              <a:gd name="connsiteY45" fmla="*/ 440718 h 523617"/>
              <a:gd name="connsiteX46" fmla="*/ 96463 w 599778"/>
              <a:gd name="connsiteY46" fmla="*/ 436277 h 523617"/>
              <a:gd name="connsiteX47" fmla="*/ 227712 w 599778"/>
              <a:gd name="connsiteY47" fmla="*/ 436277 h 523617"/>
              <a:gd name="connsiteX48" fmla="*/ 236498 w 599778"/>
              <a:gd name="connsiteY48" fmla="*/ 427492 h 523617"/>
              <a:gd name="connsiteX49" fmla="*/ 227712 w 599778"/>
              <a:gd name="connsiteY49" fmla="*/ 418706 h 523617"/>
              <a:gd name="connsiteX50" fmla="*/ 198231 w 599778"/>
              <a:gd name="connsiteY50" fmla="*/ 418706 h 523617"/>
              <a:gd name="connsiteX51" fmla="*/ 96459 w 599778"/>
              <a:gd name="connsiteY51" fmla="*/ 344099 h 523617"/>
              <a:gd name="connsiteX52" fmla="*/ 1675 w 599778"/>
              <a:gd name="connsiteY52" fmla="*/ 401828 h 523617"/>
              <a:gd name="connsiteX53" fmla="*/ 4313 w 599778"/>
              <a:gd name="connsiteY53" fmla="*/ 418955 h 523617"/>
              <a:gd name="connsiteX54" fmla="*/ 24586 w 599778"/>
              <a:gd name="connsiteY54" fmla="*/ 439229 h 523617"/>
              <a:gd name="connsiteX55" fmla="*/ 23656 w 599778"/>
              <a:gd name="connsiteY55" fmla="*/ 450802 h 523617"/>
              <a:gd name="connsiteX56" fmla="*/ 96459 w 599778"/>
              <a:gd name="connsiteY56" fmla="*/ 523617 h 523617"/>
              <a:gd name="connsiteX57" fmla="*/ 161838 w 599778"/>
              <a:gd name="connsiteY57" fmla="*/ 482905 h 523617"/>
              <a:gd name="connsiteX58" fmla="*/ 174042 w 599778"/>
              <a:gd name="connsiteY58" fmla="*/ 482905 h 523617"/>
              <a:gd name="connsiteX59" fmla="*/ 240278 w 599778"/>
              <a:gd name="connsiteY59" fmla="*/ 503199 h 523617"/>
              <a:gd name="connsiteX60" fmla="*/ 246296 w 599778"/>
              <a:gd name="connsiteY60" fmla="*/ 504101 h 523617"/>
              <a:gd name="connsiteX61" fmla="*/ 382887 w 599778"/>
              <a:gd name="connsiteY61" fmla="*/ 504101 h 523617"/>
              <a:gd name="connsiteX62" fmla="*/ 407461 w 599778"/>
              <a:gd name="connsiteY62" fmla="*/ 491781 h 523617"/>
              <a:gd name="connsiteX63" fmla="*/ 439458 w 599778"/>
              <a:gd name="connsiteY63" fmla="*/ 448930 h 523617"/>
              <a:gd name="connsiteX64" fmla="*/ 441209 w 599778"/>
              <a:gd name="connsiteY64" fmla="*/ 429141 h 523617"/>
              <a:gd name="connsiteX65" fmla="*/ 431158 w 599778"/>
              <a:gd name="connsiteY65" fmla="*/ 419986 h 523617"/>
              <a:gd name="connsiteX66" fmla="*/ 480043 w 599778"/>
              <a:gd name="connsiteY66" fmla="*/ 371101 h 523617"/>
              <a:gd name="connsiteX67" fmla="*/ 483762 w 599778"/>
              <a:gd name="connsiteY67" fmla="*/ 392183 h 523617"/>
              <a:gd name="connsiteX68" fmla="*/ 454149 w 599778"/>
              <a:gd name="connsiteY68" fmla="*/ 450801 h 523617"/>
              <a:gd name="connsiteX69" fmla="*/ 526963 w 599778"/>
              <a:gd name="connsiteY69" fmla="*/ 523616 h 523617"/>
              <a:gd name="connsiteX70" fmla="*/ 599778 w 599778"/>
              <a:gd name="connsiteY70" fmla="*/ 450801 h 523617"/>
              <a:gd name="connsiteX71" fmla="*/ 546935 w 599778"/>
              <a:gd name="connsiteY71" fmla="*/ 380768 h 523617"/>
              <a:gd name="connsiteX72" fmla="*/ 404299 w 599778"/>
              <a:gd name="connsiteY72" fmla="*/ 62113 h 523617"/>
              <a:gd name="connsiteX73" fmla="*/ 394232 w 599778"/>
              <a:gd name="connsiteY73" fmla="*/ 57418 h 523617"/>
              <a:gd name="connsiteX74" fmla="*/ 398927 w 599778"/>
              <a:gd name="connsiteY74" fmla="*/ 47351 h 523617"/>
              <a:gd name="connsiteX75" fmla="*/ 480642 w 599778"/>
              <a:gd name="connsiteY75" fmla="*/ 17609 h 523617"/>
              <a:gd name="connsiteX76" fmla="*/ 481106 w 599778"/>
              <a:gd name="connsiteY76" fmla="*/ 17629 h 523617"/>
              <a:gd name="connsiteX77" fmla="*/ 481420 w 599778"/>
              <a:gd name="connsiteY77" fmla="*/ 17971 h 523617"/>
              <a:gd name="connsiteX78" fmla="*/ 486377 w 599778"/>
              <a:gd name="connsiteY78" fmla="*/ 31591 h 523617"/>
              <a:gd name="connsiteX79" fmla="*/ 486013 w 599778"/>
              <a:gd name="connsiteY79" fmla="*/ 32370 h 523617"/>
              <a:gd name="connsiteX80" fmla="*/ 18262 w 599778"/>
              <a:gd name="connsiteY80" fmla="*/ 408057 h 523617"/>
              <a:gd name="connsiteX81" fmla="*/ 96457 w 599778"/>
              <a:gd name="connsiteY81" fmla="*/ 361671 h 523617"/>
              <a:gd name="connsiteX82" fmla="*/ 179658 w 599778"/>
              <a:gd name="connsiteY82" fmla="*/ 418706 h 523617"/>
              <a:gd name="connsiteX83" fmla="*/ 161840 w 599778"/>
              <a:gd name="connsiteY83" fmla="*/ 418706 h 523617"/>
              <a:gd name="connsiteX84" fmla="*/ 96459 w 599778"/>
              <a:gd name="connsiteY84" fmla="*/ 377988 h 523617"/>
              <a:gd name="connsiteX85" fmla="*/ 30416 w 599778"/>
              <a:gd name="connsiteY85" fmla="*/ 420211 h 523617"/>
              <a:gd name="connsiteX86" fmla="*/ 96457 w 599778"/>
              <a:gd name="connsiteY86" fmla="*/ 506047 h 523617"/>
              <a:gd name="connsiteX87" fmla="*/ 41226 w 599778"/>
              <a:gd name="connsiteY87" fmla="*/ 450803 h 523617"/>
              <a:gd name="connsiteX88" fmla="*/ 96457 w 599778"/>
              <a:gd name="connsiteY88" fmla="*/ 395561 h 523617"/>
              <a:gd name="connsiteX89" fmla="*/ 141468 w 599778"/>
              <a:gd name="connsiteY89" fmla="*/ 418707 h 523617"/>
              <a:gd name="connsiteX90" fmla="*/ 96463 w 599778"/>
              <a:gd name="connsiteY90" fmla="*/ 418707 h 523617"/>
              <a:gd name="connsiteX91" fmla="*/ 73364 w 599778"/>
              <a:gd name="connsiteY91" fmla="*/ 428518 h 523617"/>
              <a:gd name="connsiteX92" fmla="*/ 64386 w 599778"/>
              <a:gd name="connsiteY92" fmla="*/ 451970 h 523617"/>
              <a:gd name="connsiteX93" fmla="*/ 97023 w 599778"/>
              <a:gd name="connsiteY93" fmla="*/ 482906 h 523617"/>
              <a:gd name="connsiteX94" fmla="*/ 141465 w 599778"/>
              <a:gd name="connsiteY94" fmla="*/ 482906 h 523617"/>
              <a:gd name="connsiteX95" fmla="*/ 96457 w 599778"/>
              <a:gd name="connsiteY95" fmla="*/ 506047 h 523617"/>
              <a:gd name="connsiteX96" fmla="*/ 470437 w 599778"/>
              <a:gd name="connsiteY96" fmla="*/ 355858 h 523617"/>
              <a:gd name="connsiteX97" fmla="*/ 407588 w 599778"/>
              <a:gd name="connsiteY97" fmla="*/ 418707 h 523617"/>
              <a:gd name="connsiteX98" fmla="*/ 384598 w 599778"/>
              <a:gd name="connsiteY98" fmla="*/ 418707 h 523617"/>
              <a:gd name="connsiteX99" fmla="*/ 477822 w 599778"/>
              <a:gd name="connsiteY99" fmla="*/ 325483 h 523617"/>
              <a:gd name="connsiteX100" fmla="*/ 485525 w 599778"/>
              <a:gd name="connsiteY100" fmla="*/ 301014 h 523617"/>
              <a:gd name="connsiteX101" fmla="*/ 481990 w 599778"/>
              <a:gd name="connsiteY101" fmla="*/ 280967 h 523617"/>
              <a:gd name="connsiteX102" fmla="*/ 510604 w 599778"/>
              <a:gd name="connsiteY102" fmla="*/ 275923 h 523617"/>
              <a:gd name="connsiteX103" fmla="*/ 540415 w 599778"/>
              <a:gd name="connsiteY103" fmla="*/ 444962 h 523617"/>
              <a:gd name="connsiteX104" fmla="*/ 540732 w 599778"/>
              <a:gd name="connsiteY104" fmla="*/ 446215 h 523617"/>
              <a:gd name="connsiteX105" fmla="*/ 541488 w 599778"/>
              <a:gd name="connsiteY105" fmla="*/ 450803 h 523617"/>
              <a:gd name="connsiteX106" fmla="*/ 526962 w 599778"/>
              <a:gd name="connsiteY106" fmla="*/ 465329 h 523617"/>
              <a:gd name="connsiteX107" fmla="*/ 512688 w 599778"/>
              <a:gd name="connsiteY107" fmla="*/ 453384 h 523617"/>
              <a:gd name="connsiteX108" fmla="*/ 512021 w 599778"/>
              <a:gd name="connsiteY108" fmla="*/ 451255 h 523617"/>
              <a:gd name="connsiteX109" fmla="*/ 496656 w 599778"/>
              <a:gd name="connsiteY109" fmla="*/ 364124 h 523617"/>
              <a:gd name="connsiteX110" fmla="*/ 486065 w 599778"/>
              <a:gd name="connsiteY110" fmla="*/ 352035 h 523617"/>
              <a:gd name="connsiteX111" fmla="*/ 470437 w 599778"/>
              <a:gd name="connsiteY111" fmla="*/ 355858 h 523617"/>
              <a:gd name="connsiteX112" fmla="*/ 526960 w 599778"/>
              <a:gd name="connsiteY112" fmla="*/ 506047 h 523617"/>
              <a:gd name="connsiteX113" fmla="*/ 471717 w 599778"/>
              <a:gd name="connsiteY113" fmla="*/ 450803 h 523617"/>
              <a:gd name="connsiteX114" fmla="*/ 487308 w 599778"/>
              <a:gd name="connsiteY114" fmla="*/ 412313 h 523617"/>
              <a:gd name="connsiteX115" fmla="*/ 495102 w 599778"/>
              <a:gd name="connsiteY115" fmla="*/ 456512 h 523617"/>
              <a:gd name="connsiteX116" fmla="*/ 495947 w 599778"/>
              <a:gd name="connsiteY116" fmla="*/ 459014 h 523617"/>
              <a:gd name="connsiteX117" fmla="*/ 526960 w 599778"/>
              <a:gd name="connsiteY117" fmla="*/ 482901 h 523617"/>
              <a:gd name="connsiteX118" fmla="*/ 559057 w 599778"/>
              <a:gd name="connsiteY118" fmla="*/ 450803 h 523617"/>
              <a:gd name="connsiteX119" fmla="*/ 557614 w 599778"/>
              <a:gd name="connsiteY119" fmla="*/ 441322 h 523617"/>
              <a:gd name="connsiteX120" fmla="*/ 550468 w 599778"/>
              <a:gd name="connsiteY120" fmla="*/ 400799 h 523617"/>
              <a:gd name="connsiteX121" fmla="*/ 582203 w 599778"/>
              <a:gd name="connsiteY121" fmla="*/ 450803 h 523617"/>
              <a:gd name="connsiteX122" fmla="*/ 526960 w 599778"/>
              <a:gd name="connsiteY122" fmla="*/ 506047 h 52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99778" h="523617">
                <a:moveTo>
                  <a:pt x="546935" y="380768"/>
                </a:moveTo>
                <a:lnTo>
                  <a:pt x="527029" y="267891"/>
                </a:lnTo>
                <a:cubicBezTo>
                  <a:pt x="526193" y="263104"/>
                  <a:pt x="522706" y="259438"/>
                  <a:pt x="518334" y="258105"/>
                </a:cubicBezTo>
                <a:lnTo>
                  <a:pt x="485758" y="73391"/>
                </a:lnTo>
                <a:cubicBezTo>
                  <a:pt x="484358" y="65425"/>
                  <a:pt x="485613" y="57080"/>
                  <a:pt x="489277" y="49882"/>
                </a:cubicBezTo>
                <a:lnTo>
                  <a:pt x="492024" y="48883"/>
                </a:lnTo>
                <a:cubicBezTo>
                  <a:pt x="501441" y="45454"/>
                  <a:pt x="506315" y="35004"/>
                  <a:pt x="502889" y="25584"/>
                </a:cubicBezTo>
                <a:lnTo>
                  <a:pt x="497931" y="11962"/>
                </a:lnTo>
                <a:cubicBezTo>
                  <a:pt x="494501" y="2542"/>
                  <a:pt x="484051" y="-2331"/>
                  <a:pt x="474631" y="1098"/>
                </a:cubicBezTo>
                <a:lnTo>
                  <a:pt x="392917" y="30839"/>
                </a:lnTo>
                <a:cubicBezTo>
                  <a:pt x="379744" y="35634"/>
                  <a:pt x="372926" y="50254"/>
                  <a:pt x="377721" y="63428"/>
                </a:cubicBezTo>
                <a:cubicBezTo>
                  <a:pt x="381475" y="73742"/>
                  <a:pt x="391250" y="80159"/>
                  <a:pt x="401638" y="80159"/>
                </a:cubicBezTo>
                <a:cubicBezTo>
                  <a:pt x="404520" y="80159"/>
                  <a:pt x="407450" y="79666"/>
                  <a:pt x="410309" y="78625"/>
                </a:cubicBezTo>
                <a:lnTo>
                  <a:pt x="433925" y="70029"/>
                </a:lnTo>
                <a:lnTo>
                  <a:pt x="455333" y="191377"/>
                </a:lnTo>
                <a:cubicBezTo>
                  <a:pt x="456085" y="195638"/>
                  <a:pt x="459792" y="198637"/>
                  <a:pt x="463975" y="198637"/>
                </a:cubicBezTo>
                <a:cubicBezTo>
                  <a:pt x="464482" y="198637"/>
                  <a:pt x="464995" y="198593"/>
                  <a:pt x="465511" y="198501"/>
                </a:cubicBezTo>
                <a:cubicBezTo>
                  <a:pt x="470289" y="197659"/>
                  <a:pt x="473480" y="193102"/>
                  <a:pt x="472636" y="188323"/>
                </a:cubicBezTo>
                <a:lnTo>
                  <a:pt x="450692" y="63927"/>
                </a:lnTo>
                <a:lnTo>
                  <a:pt x="468465" y="57458"/>
                </a:lnTo>
                <a:cubicBezTo>
                  <a:pt x="467378" y="63715"/>
                  <a:pt x="467350" y="70155"/>
                  <a:pt x="468453" y="76438"/>
                </a:cubicBezTo>
                <a:lnTo>
                  <a:pt x="500792" y="259810"/>
                </a:lnTo>
                <a:lnTo>
                  <a:pt x="485707" y="262469"/>
                </a:lnTo>
                <a:lnTo>
                  <a:pt x="479817" y="229055"/>
                </a:lnTo>
                <a:cubicBezTo>
                  <a:pt x="478976" y="224277"/>
                  <a:pt x="474423" y="221083"/>
                  <a:pt x="469641" y="221928"/>
                </a:cubicBezTo>
                <a:cubicBezTo>
                  <a:pt x="464863" y="222770"/>
                  <a:pt x="461671" y="227327"/>
                  <a:pt x="462514" y="232105"/>
                </a:cubicBezTo>
                <a:lnTo>
                  <a:pt x="468641" y="266859"/>
                </a:lnTo>
                <a:cubicBezTo>
                  <a:pt x="464999" y="269599"/>
                  <a:pt x="462969" y="274234"/>
                  <a:pt x="463804" y="279020"/>
                </a:cubicBezTo>
                <a:lnTo>
                  <a:pt x="468219" y="304067"/>
                </a:lnTo>
                <a:cubicBezTo>
                  <a:pt x="468798" y="307343"/>
                  <a:pt x="467736" y="310711"/>
                  <a:pt x="465386" y="313066"/>
                </a:cubicBezTo>
                <a:lnTo>
                  <a:pt x="359746" y="418706"/>
                </a:lnTo>
                <a:lnTo>
                  <a:pt x="268710" y="418706"/>
                </a:lnTo>
                <a:cubicBezTo>
                  <a:pt x="263858" y="418706"/>
                  <a:pt x="259925" y="422640"/>
                  <a:pt x="259925" y="427492"/>
                </a:cubicBezTo>
                <a:cubicBezTo>
                  <a:pt x="259925" y="432344"/>
                  <a:pt x="263858" y="436277"/>
                  <a:pt x="268710" y="436277"/>
                </a:cubicBezTo>
                <a:lnTo>
                  <a:pt x="424302" y="436277"/>
                </a:lnTo>
                <a:cubicBezTo>
                  <a:pt x="424528" y="436277"/>
                  <a:pt x="425129" y="436277"/>
                  <a:pt x="425499" y="437017"/>
                </a:cubicBezTo>
                <a:cubicBezTo>
                  <a:pt x="425869" y="437756"/>
                  <a:pt x="425510" y="438237"/>
                  <a:pt x="425375" y="438418"/>
                </a:cubicBezTo>
                <a:lnTo>
                  <a:pt x="393378" y="481268"/>
                </a:lnTo>
                <a:cubicBezTo>
                  <a:pt x="390918" y="484562"/>
                  <a:pt x="386995" y="486530"/>
                  <a:pt x="382883" y="486530"/>
                </a:cubicBezTo>
                <a:lnTo>
                  <a:pt x="246295" y="486530"/>
                </a:lnTo>
                <a:cubicBezTo>
                  <a:pt x="246001" y="486530"/>
                  <a:pt x="245709" y="486486"/>
                  <a:pt x="245427" y="486400"/>
                </a:cubicBezTo>
                <a:lnTo>
                  <a:pt x="178451" y="465878"/>
                </a:lnTo>
                <a:cubicBezTo>
                  <a:pt x="177278" y="465516"/>
                  <a:pt x="176061" y="465334"/>
                  <a:pt x="174831" y="465334"/>
                </a:cubicBezTo>
                <a:lnTo>
                  <a:pt x="97022" y="465334"/>
                </a:lnTo>
                <a:cubicBezTo>
                  <a:pt x="88982" y="465334"/>
                  <a:pt x="82219" y="459058"/>
                  <a:pt x="81944" y="451343"/>
                </a:cubicBezTo>
                <a:cubicBezTo>
                  <a:pt x="81803" y="447353"/>
                  <a:pt x="83245" y="443580"/>
                  <a:pt x="86007" y="440718"/>
                </a:cubicBezTo>
                <a:cubicBezTo>
                  <a:pt x="88770" y="437854"/>
                  <a:pt x="92484" y="436277"/>
                  <a:pt x="96463" y="436277"/>
                </a:cubicBezTo>
                <a:lnTo>
                  <a:pt x="227712" y="436277"/>
                </a:lnTo>
                <a:cubicBezTo>
                  <a:pt x="232564" y="436277"/>
                  <a:pt x="236498" y="432344"/>
                  <a:pt x="236498" y="427492"/>
                </a:cubicBezTo>
                <a:cubicBezTo>
                  <a:pt x="236498" y="422640"/>
                  <a:pt x="232564" y="418706"/>
                  <a:pt x="227712" y="418706"/>
                </a:cubicBezTo>
                <a:lnTo>
                  <a:pt x="198231" y="418706"/>
                </a:lnTo>
                <a:cubicBezTo>
                  <a:pt x="184348" y="374449"/>
                  <a:pt x="143460" y="344099"/>
                  <a:pt x="96459" y="344099"/>
                </a:cubicBezTo>
                <a:cubicBezTo>
                  <a:pt x="56394" y="344099"/>
                  <a:pt x="20067" y="366236"/>
                  <a:pt x="1675" y="401828"/>
                </a:cubicBezTo>
                <a:cubicBezTo>
                  <a:pt x="-1303" y="407516"/>
                  <a:pt x="-242" y="414400"/>
                  <a:pt x="4313" y="418955"/>
                </a:cubicBezTo>
                <a:lnTo>
                  <a:pt x="24586" y="439229"/>
                </a:lnTo>
                <a:cubicBezTo>
                  <a:pt x="23982" y="443000"/>
                  <a:pt x="23656" y="446864"/>
                  <a:pt x="23656" y="450802"/>
                </a:cubicBezTo>
                <a:cubicBezTo>
                  <a:pt x="23656" y="490953"/>
                  <a:pt x="56315" y="523617"/>
                  <a:pt x="96459" y="523617"/>
                </a:cubicBezTo>
                <a:cubicBezTo>
                  <a:pt x="124615" y="523617"/>
                  <a:pt x="149655" y="507824"/>
                  <a:pt x="161838" y="482905"/>
                </a:cubicBezTo>
                <a:lnTo>
                  <a:pt x="174042" y="482905"/>
                </a:lnTo>
                <a:lnTo>
                  <a:pt x="240278" y="503199"/>
                </a:lnTo>
                <a:cubicBezTo>
                  <a:pt x="242229" y="503798"/>
                  <a:pt x="244253" y="504101"/>
                  <a:pt x="246296" y="504101"/>
                </a:cubicBezTo>
                <a:lnTo>
                  <a:pt x="382887" y="504101"/>
                </a:lnTo>
                <a:cubicBezTo>
                  <a:pt x="392515" y="504101"/>
                  <a:pt x="401700" y="499495"/>
                  <a:pt x="407461" y="491781"/>
                </a:cubicBezTo>
                <a:lnTo>
                  <a:pt x="439458" y="448930"/>
                </a:lnTo>
                <a:cubicBezTo>
                  <a:pt x="443766" y="443161"/>
                  <a:pt x="444436" y="435578"/>
                  <a:pt x="441209" y="429141"/>
                </a:cubicBezTo>
                <a:cubicBezTo>
                  <a:pt x="439057" y="424848"/>
                  <a:pt x="435454" y="421647"/>
                  <a:pt x="431158" y="419986"/>
                </a:cubicBezTo>
                <a:lnTo>
                  <a:pt x="480043" y="371101"/>
                </a:lnTo>
                <a:lnTo>
                  <a:pt x="483762" y="392183"/>
                </a:lnTo>
                <a:cubicBezTo>
                  <a:pt x="465116" y="405883"/>
                  <a:pt x="454149" y="427373"/>
                  <a:pt x="454149" y="450801"/>
                </a:cubicBezTo>
                <a:cubicBezTo>
                  <a:pt x="454149" y="490952"/>
                  <a:pt x="486813" y="523616"/>
                  <a:pt x="526963" y="523616"/>
                </a:cubicBezTo>
                <a:cubicBezTo>
                  <a:pt x="567114" y="523616"/>
                  <a:pt x="599778" y="490952"/>
                  <a:pt x="599778" y="450801"/>
                </a:cubicBezTo>
                <a:cubicBezTo>
                  <a:pt x="599775" y="418098"/>
                  <a:pt x="577891" y="389569"/>
                  <a:pt x="546935" y="380768"/>
                </a:cubicBezTo>
                <a:close/>
                <a:moveTo>
                  <a:pt x="404299" y="62113"/>
                </a:moveTo>
                <a:cubicBezTo>
                  <a:pt x="400232" y="63597"/>
                  <a:pt x="395714" y="61490"/>
                  <a:pt x="394232" y="57418"/>
                </a:cubicBezTo>
                <a:cubicBezTo>
                  <a:pt x="392751" y="53349"/>
                  <a:pt x="394858" y="48833"/>
                  <a:pt x="398927" y="47351"/>
                </a:cubicBezTo>
                <a:lnTo>
                  <a:pt x="480642" y="17609"/>
                </a:lnTo>
                <a:cubicBezTo>
                  <a:pt x="480699" y="17587"/>
                  <a:pt x="480876" y="17522"/>
                  <a:pt x="481106" y="17629"/>
                </a:cubicBezTo>
                <a:cubicBezTo>
                  <a:pt x="481333" y="17736"/>
                  <a:pt x="481399" y="17914"/>
                  <a:pt x="481420" y="17971"/>
                </a:cubicBezTo>
                <a:lnTo>
                  <a:pt x="486377" y="31591"/>
                </a:lnTo>
                <a:cubicBezTo>
                  <a:pt x="486492" y="31907"/>
                  <a:pt x="486328" y="32256"/>
                  <a:pt x="486013" y="32370"/>
                </a:cubicBezTo>
                <a:close/>
                <a:moveTo>
                  <a:pt x="18262" y="408057"/>
                </a:moveTo>
                <a:cubicBezTo>
                  <a:pt x="33937" y="379390"/>
                  <a:pt x="63703" y="361671"/>
                  <a:pt x="96457" y="361671"/>
                </a:cubicBezTo>
                <a:cubicBezTo>
                  <a:pt x="133829" y="361671"/>
                  <a:pt x="166587" y="384624"/>
                  <a:pt x="179658" y="418706"/>
                </a:cubicBezTo>
                <a:lnTo>
                  <a:pt x="161840" y="418706"/>
                </a:lnTo>
                <a:cubicBezTo>
                  <a:pt x="149658" y="393784"/>
                  <a:pt x="124616" y="377988"/>
                  <a:pt x="96459" y="377988"/>
                </a:cubicBezTo>
                <a:cubicBezTo>
                  <a:pt x="67236" y="377988"/>
                  <a:pt x="41996" y="395305"/>
                  <a:pt x="30416" y="420211"/>
                </a:cubicBezTo>
                <a:close/>
                <a:moveTo>
                  <a:pt x="96457" y="506047"/>
                </a:moveTo>
                <a:cubicBezTo>
                  <a:pt x="66004" y="506047"/>
                  <a:pt x="41226" y="481265"/>
                  <a:pt x="41226" y="450803"/>
                </a:cubicBezTo>
                <a:cubicBezTo>
                  <a:pt x="41226" y="420342"/>
                  <a:pt x="66004" y="395561"/>
                  <a:pt x="96457" y="395561"/>
                </a:cubicBezTo>
                <a:cubicBezTo>
                  <a:pt x="114735" y="395561"/>
                  <a:pt x="131278" y="404335"/>
                  <a:pt x="141468" y="418707"/>
                </a:cubicBezTo>
                <a:lnTo>
                  <a:pt x="96463" y="418707"/>
                </a:lnTo>
                <a:cubicBezTo>
                  <a:pt x="87673" y="418707"/>
                  <a:pt x="79469" y="422192"/>
                  <a:pt x="73364" y="428518"/>
                </a:cubicBezTo>
                <a:cubicBezTo>
                  <a:pt x="67261" y="434842"/>
                  <a:pt x="64072" y="443171"/>
                  <a:pt x="64386" y="451970"/>
                </a:cubicBezTo>
                <a:cubicBezTo>
                  <a:pt x="65003" y="469318"/>
                  <a:pt x="79339" y="482906"/>
                  <a:pt x="97023" y="482906"/>
                </a:cubicBezTo>
                <a:lnTo>
                  <a:pt x="141465" y="482906"/>
                </a:lnTo>
                <a:cubicBezTo>
                  <a:pt x="131275" y="497275"/>
                  <a:pt x="114734" y="506047"/>
                  <a:pt x="96457" y="506047"/>
                </a:cubicBezTo>
                <a:close/>
                <a:moveTo>
                  <a:pt x="470437" y="355858"/>
                </a:moveTo>
                <a:lnTo>
                  <a:pt x="407588" y="418707"/>
                </a:lnTo>
                <a:lnTo>
                  <a:pt x="384598" y="418707"/>
                </a:lnTo>
                <a:lnTo>
                  <a:pt x="477822" y="325483"/>
                </a:lnTo>
                <a:cubicBezTo>
                  <a:pt x="484218" y="319070"/>
                  <a:pt x="487098" y="309921"/>
                  <a:pt x="485525" y="301014"/>
                </a:cubicBezTo>
                <a:lnTo>
                  <a:pt x="481990" y="280967"/>
                </a:lnTo>
                <a:lnTo>
                  <a:pt x="510604" y="275923"/>
                </a:lnTo>
                <a:lnTo>
                  <a:pt x="540415" y="444962"/>
                </a:lnTo>
                <a:cubicBezTo>
                  <a:pt x="540489" y="445386"/>
                  <a:pt x="540595" y="445806"/>
                  <a:pt x="540732" y="446215"/>
                </a:cubicBezTo>
                <a:cubicBezTo>
                  <a:pt x="541235" y="447719"/>
                  <a:pt x="541488" y="449263"/>
                  <a:pt x="541488" y="450803"/>
                </a:cubicBezTo>
                <a:cubicBezTo>
                  <a:pt x="541488" y="458812"/>
                  <a:pt x="534972" y="465329"/>
                  <a:pt x="526962" y="465329"/>
                </a:cubicBezTo>
                <a:cubicBezTo>
                  <a:pt x="519924" y="465329"/>
                  <a:pt x="513921" y="460306"/>
                  <a:pt x="512688" y="453384"/>
                </a:cubicBezTo>
                <a:cubicBezTo>
                  <a:pt x="512556" y="452642"/>
                  <a:pt x="512329" y="451928"/>
                  <a:pt x="512021" y="451255"/>
                </a:cubicBezTo>
                <a:lnTo>
                  <a:pt x="496656" y="364124"/>
                </a:lnTo>
                <a:cubicBezTo>
                  <a:pt x="495654" y="358414"/>
                  <a:pt x="491596" y="353781"/>
                  <a:pt x="486065" y="352035"/>
                </a:cubicBezTo>
                <a:cubicBezTo>
                  <a:pt x="480531" y="350289"/>
                  <a:pt x="474541" y="351754"/>
                  <a:pt x="470437" y="355858"/>
                </a:cubicBezTo>
                <a:close/>
                <a:moveTo>
                  <a:pt x="526960" y="506047"/>
                </a:moveTo>
                <a:cubicBezTo>
                  <a:pt x="496499" y="506047"/>
                  <a:pt x="471717" y="481265"/>
                  <a:pt x="471717" y="450803"/>
                </a:cubicBezTo>
                <a:cubicBezTo>
                  <a:pt x="471717" y="436142"/>
                  <a:pt x="477387" y="422485"/>
                  <a:pt x="487308" y="412313"/>
                </a:cubicBezTo>
                <a:lnTo>
                  <a:pt x="495102" y="456512"/>
                </a:lnTo>
                <a:cubicBezTo>
                  <a:pt x="495257" y="457391"/>
                  <a:pt x="495544" y="458234"/>
                  <a:pt x="495947" y="459014"/>
                </a:cubicBezTo>
                <a:cubicBezTo>
                  <a:pt x="499619" y="473001"/>
                  <a:pt x="512272" y="482901"/>
                  <a:pt x="526960" y="482901"/>
                </a:cubicBezTo>
                <a:cubicBezTo>
                  <a:pt x="544658" y="482901"/>
                  <a:pt x="559057" y="468502"/>
                  <a:pt x="559057" y="450803"/>
                </a:cubicBezTo>
                <a:cubicBezTo>
                  <a:pt x="559057" y="447601"/>
                  <a:pt x="558571" y="444414"/>
                  <a:pt x="557614" y="441322"/>
                </a:cubicBezTo>
                <a:lnTo>
                  <a:pt x="550468" y="400799"/>
                </a:lnTo>
                <a:cubicBezTo>
                  <a:pt x="569438" y="409729"/>
                  <a:pt x="582203" y="429044"/>
                  <a:pt x="582203" y="450803"/>
                </a:cubicBezTo>
                <a:cubicBezTo>
                  <a:pt x="582203" y="481265"/>
                  <a:pt x="557422" y="506047"/>
                  <a:pt x="526960" y="506047"/>
                </a:cubicBezTo>
                <a:close/>
              </a:path>
            </a:pathLst>
          </a:custGeom>
          <a:solidFill>
            <a:srgbClr val="FFC409"/>
          </a:solidFill>
          <a:ln w="115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B55A6-C372-4B62-9449-C4E5B4F9E5E2}"/>
              </a:ext>
            </a:extLst>
          </p:cNvPr>
          <p:cNvSpPr txBox="1"/>
          <p:nvPr/>
        </p:nvSpPr>
        <p:spPr>
          <a:xfrm>
            <a:off x="1499051" y="1728309"/>
            <a:ext cx="6958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시간대별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승하차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데이터와 버스 시간대별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승하차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인원을 분석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직장인구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이용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전기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킥보드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평균 이동거리를 고려해 주차장 위치 선정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B55A6-C372-4B62-9449-C4E5B4F9E5E2}"/>
              </a:ext>
            </a:extLst>
          </p:cNvPr>
          <p:cNvSpPr txBox="1"/>
          <p:nvPr/>
        </p:nvSpPr>
        <p:spPr>
          <a:xfrm>
            <a:off x="1426780" y="3572692"/>
            <a:ext cx="8770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동안의 이용자 연령대 파악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주거공간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상주인구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건물 공간 데이터를 이용하고  그 중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대여소가 부족한 위치에 주차장 선정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CB55A6-C372-4B62-9449-C4E5B4F9E5E2}"/>
              </a:ext>
            </a:extLst>
          </p:cNvPr>
          <p:cNvSpPr txBox="1"/>
          <p:nvPr/>
        </p:nvSpPr>
        <p:spPr>
          <a:xfrm>
            <a:off x="1519442" y="5247712"/>
            <a:ext cx="483016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상업공간 데이터를 이용하여 상권이 발달한 지역 분석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중 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따릉이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대여소가 부족한 위치에 주차장 선정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86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7C7036B2-9741-4CE3-8B34-B1D00D58C6C0}"/>
              </a:ext>
            </a:extLst>
          </p:cNvPr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83BC1BC1-768A-4FF3-B0F7-2504AB2463E1}"/>
              </a:ext>
            </a:extLst>
          </p:cNvPr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C7891CF-0CE6-4459-8B48-D99AB7321D43}"/>
              </a:ext>
            </a:extLst>
          </p:cNvPr>
          <p:cNvSpPr>
            <a:spLocks/>
          </p:cNvSpPr>
          <p:nvPr/>
        </p:nvSpPr>
        <p:spPr bwMode="auto"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F5BC74-465E-41A9-8668-6D66E5B66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54" y="76665"/>
            <a:ext cx="2627302" cy="62861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D96F58D-3AD6-4B7F-94BF-F216B7BB7BA9}"/>
              </a:ext>
            </a:extLst>
          </p:cNvPr>
          <p:cNvGrpSpPr/>
          <p:nvPr/>
        </p:nvGrpSpPr>
        <p:grpSpPr>
          <a:xfrm>
            <a:off x="0" y="0"/>
            <a:ext cx="2220686" cy="1021278"/>
            <a:chOff x="0" y="0"/>
            <a:chExt cx="2220686" cy="102127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7099FE-581E-40B7-B8D4-E153EAAFC620}"/>
                </a:ext>
              </a:extLst>
            </p:cNvPr>
            <p:cNvSpPr/>
            <p:nvPr/>
          </p:nvSpPr>
          <p:spPr>
            <a:xfrm>
              <a:off x="0" y="0"/>
              <a:ext cx="2220686" cy="1021278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457200" marR="0" lvl="1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1훈떡볶이 R" panose="02020603020101020101" pitchFamily="18" charset="-127"/>
                <a:ea typeface="1훈떡볶이 R" panose="02020603020101020101" pitchFamily="18" charset="-127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9499A3-C021-444A-B465-468F642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15" y="358978"/>
              <a:ext cx="224411" cy="29615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342" y="1227318"/>
            <a:ext cx="991725" cy="991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F85F4A-5B25-467C-A383-93E9B6CF0785}"/>
              </a:ext>
            </a:extLst>
          </p:cNvPr>
          <p:cNvSpPr txBox="1"/>
          <p:nvPr/>
        </p:nvSpPr>
        <p:spPr>
          <a:xfrm>
            <a:off x="6950897" y="1458946"/>
            <a:ext cx="41649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시간대별 승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하차 인원 분석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613879" y="2262420"/>
            <a:ext cx="8423880" cy="4316417"/>
            <a:chOff x="80040" y="2094543"/>
            <a:chExt cx="8993621" cy="4566661"/>
          </a:xfrm>
        </p:grpSpPr>
        <p:grpSp>
          <p:nvGrpSpPr>
            <p:cNvPr id="3" name="그룹 2"/>
            <p:cNvGrpSpPr/>
            <p:nvPr/>
          </p:nvGrpSpPr>
          <p:grpSpPr>
            <a:xfrm>
              <a:off x="80040" y="2094543"/>
              <a:ext cx="8993621" cy="4566661"/>
              <a:chOff x="0" y="1455416"/>
              <a:chExt cx="10201148" cy="505968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484397"/>
                <a:ext cx="10201148" cy="5030703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033E469-EB9C-4B68-A657-C4D2845854A1}"/>
                  </a:ext>
                </a:extLst>
              </p:cNvPr>
              <p:cNvSpPr/>
              <p:nvPr/>
            </p:nvSpPr>
            <p:spPr>
              <a:xfrm>
                <a:off x="1893425" y="2291024"/>
                <a:ext cx="1710433" cy="50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solidFill>
                        <a:prstClr val="black"/>
                      </a:solidFill>
                    </a:ln>
                    <a:solidFill>
                      <a:srgbClr val="FF7676"/>
                    </a:solidFill>
                    <a:effectLst/>
                    <a:uLnTx/>
                    <a:uFillTx/>
                    <a:latin typeface="+mn-ea"/>
                  </a:rPr>
                  <a:t>14436025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033E469-EB9C-4B68-A657-C4D2845854A1}"/>
                  </a:ext>
                </a:extLst>
              </p:cNvPr>
              <p:cNvSpPr/>
              <p:nvPr/>
            </p:nvSpPr>
            <p:spPr>
              <a:xfrm>
                <a:off x="1800574" y="1455416"/>
                <a:ext cx="1710433" cy="50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solidFill>
                        <a:prstClr val="black"/>
                      </a:solidFill>
                    </a:ln>
                    <a:solidFill>
                      <a:srgbClr val="A982F1"/>
                    </a:solidFill>
                    <a:effectLst/>
                    <a:uLnTx/>
                    <a:uFillTx/>
                    <a:latin typeface="+mn-ea"/>
                  </a:rPr>
                  <a:t>17577939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D033E469-EB9C-4B68-A657-C4D2845854A1}"/>
                  </a:ext>
                </a:extLst>
              </p:cNvPr>
              <p:cNvSpPr/>
              <p:nvPr/>
            </p:nvSpPr>
            <p:spPr>
              <a:xfrm>
                <a:off x="7114040" y="1693930"/>
                <a:ext cx="1553247" cy="50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solidFill>
                        <a:prstClr val="black"/>
                      </a:solidFill>
                    </a:ln>
                    <a:solidFill>
                      <a:srgbClr val="FF7676"/>
                    </a:solidFill>
                    <a:effectLst/>
                    <a:uLnTx/>
                    <a:uFillTx/>
                    <a:latin typeface="+mn-ea"/>
                  </a:rPr>
                  <a:t>16524189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033E469-EB9C-4B68-A657-C4D2845854A1}"/>
                  </a:ext>
                </a:extLst>
              </p:cNvPr>
              <p:cNvSpPr/>
              <p:nvPr/>
            </p:nvSpPr>
            <p:spPr>
              <a:xfrm>
                <a:off x="7090097" y="2178491"/>
                <a:ext cx="1535697" cy="505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1" u="none" strike="noStrike" kern="0" cap="none" spc="0" normalizeH="0" baseline="0" noProof="0" dirty="0">
                    <a:ln>
                      <a:solidFill>
                        <a:prstClr val="black"/>
                      </a:solidFill>
                    </a:ln>
                    <a:solidFill>
                      <a:srgbClr val="A982F1"/>
                    </a:solidFill>
                    <a:effectLst/>
                    <a:uLnTx/>
                    <a:uFillTx/>
                    <a:latin typeface="+mn-ea"/>
                  </a:rPr>
                  <a:t>15177524</a:t>
                </a: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2131980" y="5385923"/>
              <a:ext cx="6880267" cy="619038"/>
              <a:chOff x="6249022" y="2431548"/>
              <a:chExt cx="6880267" cy="61903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6249022" y="2431548"/>
                <a:ext cx="5931225" cy="619038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1C476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87D7C4-2156-4979-A8A4-621BF045220B}"/>
                  </a:ext>
                </a:extLst>
              </p:cNvPr>
              <p:cNvSpPr txBox="1"/>
              <p:nvPr/>
            </p:nvSpPr>
            <p:spPr>
              <a:xfrm>
                <a:off x="6319361" y="2552312"/>
                <a:ext cx="6809928" cy="390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출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,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퇴근 시간대인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08-09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시와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18-19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시에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가장 이용객이 많음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cxnSp>
          <p:nvCxnSpPr>
            <p:cNvPr id="22" name="꺾인 연결선 21"/>
            <p:cNvCxnSpPr>
              <a:stCxn id="20" idx="1"/>
            </p:cNvCxnSpPr>
            <p:nvPr/>
          </p:nvCxnSpPr>
          <p:spPr>
            <a:xfrm rot="10800000" flipH="1">
              <a:off x="2131980" y="3325060"/>
              <a:ext cx="64840" cy="2370382"/>
            </a:xfrm>
            <a:prstGeom prst="bentConnector4">
              <a:avLst>
                <a:gd name="adj1" fmla="val -376408"/>
                <a:gd name="adj2" fmla="val 5652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/>
            <p:nvPr/>
          </p:nvCxnSpPr>
          <p:spPr>
            <a:xfrm rot="16200000" flipV="1">
              <a:off x="6083715" y="4114241"/>
              <a:ext cx="2151474" cy="391889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모서리가 둥근 직사각형 40"/>
            <p:cNvSpPr/>
            <p:nvPr/>
          </p:nvSpPr>
          <p:spPr>
            <a:xfrm>
              <a:off x="7721366" y="2291623"/>
              <a:ext cx="1115668" cy="6826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7902021" y="2728033"/>
              <a:ext cx="297029" cy="0"/>
            </a:xfrm>
            <a:prstGeom prst="line">
              <a:avLst/>
            </a:prstGeom>
            <a:ln w="57150">
              <a:solidFill>
                <a:srgbClr val="A982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7902021" y="2481072"/>
              <a:ext cx="297029" cy="0"/>
            </a:xfrm>
            <a:prstGeom prst="line">
              <a:avLst/>
            </a:prstGeom>
            <a:ln w="57150">
              <a:solidFill>
                <a:srgbClr val="FF76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8209392" y="2346075"/>
              <a:ext cx="627642" cy="32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승차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8200484" y="2606464"/>
              <a:ext cx="547275" cy="32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하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차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5619" y="2081215"/>
            <a:ext cx="3687841" cy="4195413"/>
            <a:chOff x="5836036" y="2440087"/>
            <a:chExt cx="6822779" cy="54396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5836036" y="2440087"/>
              <a:ext cx="6822779" cy="54396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C476E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주아" panose="02020603020101020101" pitchFamily="18" charset="-127"/>
                <a:ea typeface="210 청춘시대 R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87D7C4-2156-4979-A8A4-621BF045220B}"/>
                </a:ext>
              </a:extLst>
            </p:cNvPr>
            <p:cNvSpPr txBox="1"/>
            <p:nvPr/>
          </p:nvSpPr>
          <p:spPr>
            <a:xfrm>
              <a:off x="5898285" y="2535138"/>
              <a:ext cx="6679940" cy="442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출근시간 하차 인원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/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퇴근시간 승차 인원이 많은 지하철역이 회사가 많은 지역이 될 것임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즉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유동인구가 많은 지역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)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출</a:t>
              </a:r>
              <a:r>
                <a:rPr kumimoji="0" lang="en-US" altLang="ko-KR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</a:t>
              </a:r>
              <a:r>
                <a:rPr kumimoji="0" lang="ko-KR" altLang="en-US" b="0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퇴근 시간대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 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08-09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</a:t>
              </a: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18-19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시에  </a:t>
              </a:r>
              <a:r>
                <a:rPr kumimoji="0" lang="ko-KR" altLang="en-US" b="0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가장 이용객이 많은 상위 </a:t>
              </a:r>
              <a:r>
                <a:rPr kumimoji="0" lang="en-US" altLang="ko-KR" b="0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10</a:t>
              </a:r>
              <a:r>
                <a:rPr kumimoji="0" lang="ko-KR" altLang="en-US" b="0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개 역을 조사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하여 역 근처에 주차장을 설치</a:t>
              </a: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8F85F4A-5B25-467C-A383-93E9B6CF0785}"/>
              </a:ext>
            </a:extLst>
          </p:cNvPr>
          <p:cNvSpPr txBox="1"/>
          <p:nvPr/>
        </p:nvSpPr>
        <p:spPr>
          <a:xfrm>
            <a:off x="116591" y="1458946"/>
            <a:ext cx="382188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kumimoji="0" lang="ko-KR" altLang="en-US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주차장 선정 방법 </a:t>
            </a:r>
            <a:r>
              <a:rPr kumimoji="0" lang="en-US" altLang="ko-KR" sz="3200" b="1" i="0" u="none" strike="noStrike" kern="1200" cap="none" spc="0" normalizeH="0" baseline="0" noProof="0" dirty="0">
                <a:ln w="38100"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1-1&gt;</a:t>
            </a:r>
            <a:endParaRPr kumimoji="0" lang="en-US" altLang="ko-KR" sz="3200" b="0" i="0" u="none" strike="noStrike" kern="1200" cap="none" spc="0" normalizeH="0" baseline="0" noProof="0" dirty="0">
              <a:ln w="38100"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1CDEDF5-FB84-4860-BD91-9539DB1AAECF}"/>
              </a:ext>
            </a:extLst>
          </p:cNvPr>
          <p:cNvSpPr/>
          <p:nvPr/>
        </p:nvSpPr>
        <p:spPr>
          <a:xfrm>
            <a:off x="3188256" y="-6586"/>
            <a:ext cx="4713765" cy="1127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및 방향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유동인구 분석</a:t>
            </a:r>
            <a:r>
              <a:rPr lang="en-US" altLang="ko-KR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</a:t>
            </a:r>
            <a:r>
              <a:rPr lang="ko-KR" altLang="en-US" sz="14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승하차</a:t>
            </a:r>
            <a:r>
              <a:rPr lang="ko-KR" altLang="en-US" sz="14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인원 분석</a:t>
            </a:r>
            <a:endParaRPr lang="en-US" altLang="ko-KR" sz="14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8F7FAF-7269-4767-8A54-94B23538081F}"/>
              </a:ext>
            </a:extLst>
          </p:cNvPr>
          <p:cNvGrpSpPr/>
          <p:nvPr/>
        </p:nvGrpSpPr>
        <p:grpSpPr>
          <a:xfrm>
            <a:off x="592616" y="226579"/>
            <a:ext cx="1539083" cy="580181"/>
            <a:chOff x="592616" y="226579"/>
            <a:chExt cx="1539083" cy="580181"/>
          </a:xfrm>
        </p:grpSpPr>
        <p:sp>
          <p:nvSpPr>
            <p:cNvPr id="38" name="그래픽 2">
              <a:extLst>
                <a:ext uri="{FF2B5EF4-FFF2-40B4-BE49-F238E27FC236}">
                  <a16:creationId xmlns:a16="http://schemas.microsoft.com/office/drawing/2014/main" id="{437671F3-EA3C-431C-9A70-83A65C75118B}"/>
                </a:ext>
              </a:extLst>
            </p:cNvPr>
            <p:cNvSpPr/>
            <p:nvPr/>
          </p:nvSpPr>
          <p:spPr>
            <a:xfrm>
              <a:off x="592616" y="229228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그래픽 2">
              <a:extLst>
                <a:ext uri="{FF2B5EF4-FFF2-40B4-BE49-F238E27FC236}">
                  <a16:creationId xmlns:a16="http://schemas.microsoft.com/office/drawing/2014/main" id="{12C3E48F-A644-4018-952C-929E7C657282}"/>
                </a:ext>
              </a:extLst>
            </p:cNvPr>
            <p:cNvSpPr/>
            <p:nvPr/>
          </p:nvSpPr>
          <p:spPr>
            <a:xfrm>
              <a:off x="819835" y="22658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0" name="그래픽 2">
              <a:extLst>
                <a:ext uri="{FF2B5EF4-FFF2-40B4-BE49-F238E27FC236}">
                  <a16:creationId xmlns:a16="http://schemas.microsoft.com/office/drawing/2014/main" id="{50950EC6-2194-461A-8A92-7C822FCC7051}"/>
                </a:ext>
              </a:extLst>
            </p:cNvPr>
            <p:cNvSpPr/>
            <p:nvPr/>
          </p:nvSpPr>
          <p:spPr>
            <a:xfrm>
              <a:off x="1060916" y="226579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그래픽 2">
              <a:extLst>
                <a:ext uri="{FF2B5EF4-FFF2-40B4-BE49-F238E27FC236}">
                  <a16:creationId xmlns:a16="http://schemas.microsoft.com/office/drawing/2014/main" id="{95E419E8-10EE-4799-A797-B933A93C6693}"/>
                </a:ext>
              </a:extLst>
            </p:cNvPr>
            <p:cNvSpPr/>
            <p:nvPr/>
          </p:nvSpPr>
          <p:spPr>
            <a:xfrm>
              <a:off x="1274382" y="229355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4" name="그래픽 2">
              <a:extLst>
                <a:ext uri="{FF2B5EF4-FFF2-40B4-BE49-F238E27FC236}">
                  <a16:creationId xmlns:a16="http://schemas.microsoft.com/office/drawing/2014/main" id="{7CD87696-59F3-40EA-B8AC-0BF535E35439}"/>
                </a:ext>
              </a:extLst>
            </p:cNvPr>
            <p:cNvSpPr/>
            <p:nvPr/>
          </p:nvSpPr>
          <p:spPr>
            <a:xfrm>
              <a:off x="1519442" y="227770"/>
              <a:ext cx="612257" cy="577405"/>
            </a:xfrm>
            <a:custGeom>
              <a:avLst/>
              <a:gdLst>
                <a:gd name="connsiteX0" fmla="*/ 546935 w 599778"/>
                <a:gd name="connsiteY0" fmla="*/ 380768 h 523617"/>
                <a:gd name="connsiteX1" fmla="*/ 527029 w 599778"/>
                <a:gd name="connsiteY1" fmla="*/ 267891 h 523617"/>
                <a:gd name="connsiteX2" fmla="*/ 518334 w 599778"/>
                <a:gd name="connsiteY2" fmla="*/ 258105 h 523617"/>
                <a:gd name="connsiteX3" fmla="*/ 485758 w 599778"/>
                <a:gd name="connsiteY3" fmla="*/ 73391 h 523617"/>
                <a:gd name="connsiteX4" fmla="*/ 489277 w 599778"/>
                <a:gd name="connsiteY4" fmla="*/ 49882 h 523617"/>
                <a:gd name="connsiteX5" fmla="*/ 492024 w 599778"/>
                <a:gd name="connsiteY5" fmla="*/ 48883 h 523617"/>
                <a:gd name="connsiteX6" fmla="*/ 502889 w 599778"/>
                <a:gd name="connsiteY6" fmla="*/ 25584 h 523617"/>
                <a:gd name="connsiteX7" fmla="*/ 497931 w 599778"/>
                <a:gd name="connsiteY7" fmla="*/ 11962 h 523617"/>
                <a:gd name="connsiteX8" fmla="*/ 474631 w 599778"/>
                <a:gd name="connsiteY8" fmla="*/ 1098 h 523617"/>
                <a:gd name="connsiteX9" fmla="*/ 392917 w 599778"/>
                <a:gd name="connsiteY9" fmla="*/ 30839 h 523617"/>
                <a:gd name="connsiteX10" fmla="*/ 377721 w 599778"/>
                <a:gd name="connsiteY10" fmla="*/ 63428 h 523617"/>
                <a:gd name="connsiteX11" fmla="*/ 401638 w 599778"/>
                <a:gd name="connsiteY11" fmla="*/ 80159 h 523617"/>
                <a:gd name="connsiteX12" fmla="*/ 410309 w 599778"/>
                <a:gd name="connsiteY12" fmla="*/ 78625 h 523617"/>
                <a:gd name="connsiteX13" fmla="*/ 433925 w 599778"/>
                <a:gd name="connsiteY13" fmla="*/ 70029 h 523617"/>
                <a:gd name="connsiteX14" fmla="*/ 455333 w 599778"/>
                <a:gd name="connsiteY14" fmla="*/ 191377 h 523617"/>
                <a:gd name="connsiteX15" fmla="*/ 463975 w 599778"/>
                <a:gd name="connsiteY15" fmla="*/ 198637 h 523617"/>
                <a:gd name="connsiteX16" fmla="*/ 465511 w 599778"/>
                <a:gd name="connsiteY16" fmla="*/ 198501 h 523617"/>
                <a:gd name="connsiteX17" fmla="*/ 472636 w 599778"/>
                <a:gd name="connsiteY17" fmla="*/ 188323 h 523617"/>
                <a:gd name="connsiteX18" fmla="*/ 450692 w 599778"/>
                <a:gd name="connsiteY18" fmla="*/ 63927 h 523617"/>
                <a:gd name="connsiteX19" fmla="*/ 468465 w 599778"/>
                <a:gd name="connsiteY19" fmla="*/ 57458 h 523617"/>
                <a:gd name="connsiteX20" fmla="*/ 468453 w 599778"/>
                <a:gd name="connsiteY20" fmla="*/ 76438 h 523617"/>
                <a:gd name="connsiteX21" fmla="*/ 500792 w 599778"/>
                <a:gd name="connsiteY21" fmla="*/ 259810 h 523617"/>
                <a:gd name="connsiteX22" fmla="*/ 485707 w 599778"/>
                <a:gd name="connsiteY22" fmla="*/ 262469 h 523617"/>
                <a:gd name="connsiteX23" fmla="*/ 479817 w 599778"/>
                <a:gd name="connsiteY23" fmla="*/ 229055 h 523617"/>
                <a:gd name="connsiteX24" fmla="*/ 469641 w 599778"/>
                <a:gd name="connsiteY24" fmla="*/ 221928 h 523617"/>
                <a:gd name="connsiteX25" fmla="*/ 462514 w 599778"/>
                <a:gd name="connsiteY25" fmla="*/ 232105 h 523617"/>
                <a:gd name="connsiteX26" fmla="*/ 468641 w 599778"/>
                <a:gd name="connsiteY26" fmla="*/ 266859 h 523617"/>
                <a:gd name="connsiteX27" fmla="*/ 463804 w 599778"/>
                <a:gd name="connsiteY27" fmla="*/ 279020 h 523617"/>
                <a:gd name="connsiteX28" fmla="*/ 468219 w 599778"/>
                <a:gd name="connsiteY28" fmla="*/ 304067 h 523617"/>
                <a:gd name="connsiteX29" fmla="*/ 465386 w 599778"/>
                <a:gd name="connsiteY29" fmla="*/ 313066 h 523617"/>
                <a:gd name="connsiteX30" fmla="*/ 359746 w 599778"/>
                <a:gd name="connsiteY30" fmla="*/ 418706 h 523617"/>
                <a:gd name="connsiteX31" fmla="*/ 268710 w 599778"/>
                <a:gd name="connsiteY31" fmla="*/ 418706 h 523617"/>
                <a:gd name="connsiteX32" fmla="*/ 259925 w 599778"/>
                <a:gd name="connsiteY32" fmla="*/ 427492 h 523617"/>
                <a:gd name="connsiteX33" fmla="*/ 268710 w 599778"/>
                <a:gd name="connsiteY33" fmla="*/ 436277 h 523617"/>
                <a:gd name="connsiteX34" fmla="*/ 424302 w 599778"/>
                <a:gd name="connsiteY34" fmla="*/ 436277 h 523617"/>
                <a:gd name="connsiteX35" fmla="*/ 425499 w 599778"/>
                <a:gd name="connsiteY35" fmla="*/ 437017 h 523617"/>
                <a:gd name="connsiteX36" fmla="*/ 425375 w 599778"/>
                <a:gd name="connsiteY36" fmla="*/ 438418 h 523617"/>
                <a:gd name="connsiteX37" fmla="*/ 393378 w 599778"/>
                <a:gd name="connsiteY37" fmla="*/ 481268 h 523617"/>
                <a:gd name="connsiteX38" fmla="*/ 382883 w 599778"/>
                <a:gd name="connsiteY38" fmla="*/ 486530 h 523617"/>
                <a:gd name="connsiteX39" fmla="*/ 246295 w 599778"/>
                <a:gd name="connsiteY39" fmla="*/ 486530 h 523617"/>
                <a:gd name="connsiteX40" fmla="*/ 245427 w 599778"/>
                <a:gd name="connsiteY40" fmla="*/ 486400 h 523617"/>
                <a:gd name="connsiteX41" fmla="*/ 178451 w 599778"/>
                <a:gd name="connsiteY41" fmla="*/ 465878 h 523617"/>
                <a:gd name="connsiteX42" fmla="*/ 174831 w 599778"/>
                <a:gd name="connsiteY42" fmla="*/ 465334 h 523617"/>
                <a:gd name="connsiteX43" fmla="*/ 97022 w 599778"/>
                <a:gd name="connsiteY43" fmla="*/ 465334 h 523617"/>
                <a:gd name="connsiteX44" fmla="*/ 81944 w 599778"/>
                <a:gd name="connsiteY44" fmla="*/ 451343 h 523617"/>
                <a:gd name="connsiteX45" fmla="*/ 86007 w 599778"/>
                <a:gd name="connsiteY45" fmla="*/ 440718 h 523617"/>
                <a:gd name="connsiteX46" fmla="*/ 96463 w 599778"/>
                <a:gd name="connsiteY46" fmla="*/ 436277 h 523617"/>
                <a:gd name="connsiteX47" fmla="*/ 227712 w 599778"/>
                <a:gd name="connsiteY47" fmla="*/ 436277 h 523617"/>
                <a:gd name="connsiteX48" fmla="*/ 236498 w 599778"/>
                <a:gd name="connsiteY48" fmla="*/ 427492 h 523617"/>
                <a:gd name="connsiteX49" fmla="*/ 227712 w 599778"/>
                <a:gd name="connsiteY49" fmla="*/ 418706 h 523617"/>
                <a:gd name="connsiteX50" fmla="*/ 198231 w 599778"/>
                <a:gd name="connsiteY50" fmla="*/ 418706 h 523617"/>
                <a:gd name="connsiteX51" fmla="*/ 96459 w 599778"/>
                <a:gd name="connsiteY51" fmla="*/ 344099 h 523617"/>
                <a:gd name="connsiteX52" fmla="*/ 1675 w 599778"/>
                <a:gd name="connsiteY52" fmla="*/ 401828 h 523617"/>
                <a:gd name="connsiteX53" fmla="*/ 4313 w 599778"/>
                <a:gd name="connsiteY53" fmla="*/ 418955 h 523617"/>
                <a:gd name="connsiteX54" fmla="*/ 24586 w 599778"/>
                <a:gd name="connsiteY54" fmla="*/ 439229 h 523617"/>
                <a:gd name="connsiteX55" fmla="*/ 23656 w 599778"/>
                <a:gd name="connsiteY55" fmla="*/ 450802 h 523617"/>
                <a:gd name="connsiteX56" fmla="*/ 96459 w 599778"/>
                <a:gd name="connsiteY56" fmla="*/ 523617 h 523617"/>
                <a:gd name="connsiteX57" fmla="*/ 161838 w 599778"/>
                <a:gd name="connsiteY57" fmla="*/ 482905 h 523617"/>
                <a:gd name="connsiteX58" fmla="*/ 174042 w 599778"/>
                <a:gd name="connsiteY58" fmla="*/ 482905 h 523617"/>
                <a:gd name="connsiteX59" fmla="*/ 240278 w 599778"/>
                <a:gd name="connsiteY59" fmla="*/ 503199 h 523617"/>
                <a:gd name="connsiteX60" fmla="*/ 246296 w 599778"/>
                <a:gd name="connsiteY60" fmla="*/ 504101 h 523617"/>
                <a:gd name="connsiteX61" fmla="*/ 382887 w 599778"/>
                <a:gd name="connsiteY61" fmla="*/ 504101 h 523617"/>
                <a:gd name="connsiteX62" fmla="*/ 407461 w 599778"/>
                <a:gd name="connsiteY62" fmla="*/ 491781 h 523617"/>
                <a:gd name="connsiteX63" fmla="*/ 439458 w 599778"/>
                <a:gd name="connsiteY63" fmla="*/ 448930 h 523617"/>
                <a:gd name="connsiteX64" fmla="*/ 441209 w 599778"/>
                <a:gd name="connsiteY64" fmla="*/ 429141 h 523617"/>
                <a:gd name="connsiteX65" fmla="*/ 431158 w 599778"/>
                <a:gd name="connsiteY65" fmla="*/ 419986 h 523617"/>
                <a:gd name="connsiteX66" fmla="*/ 480043 w 599778"/>
                <a:gd name="connsiteY66" fmla="*/ 371101 h 523617"/>
                <a:gd name="connsiteX67" fmla="*/ 483762 w 599778"/>
                <a:gd name="connsiteY67" fmla="*/ 392183 h 523617"/>
                <a:gd name="connsiteX68" fmla="*/ 454149 w 599778"/>
                <a:gd name="connsiteY68" fmla="*/ 450801 h 523617"/>
                <a:gd name="connsiteX69" fmla="*/ 526963 w 599778"/>
                <a:gd name="connsiteY69" fmla="*/ 523616 h 523617"/>
                <a:gd name="connsiteX70" fmla="*/ 599778 w 599778"/>
                <a:gd name="connsiteY70" fmla="*/ 450801 h 523617"/>
                <a:gd name="connsiteX71" fmla="*/ 546935 w 599778"/>
                <a:gd name="connsiteY71" fmla="*/ 380768 h 523617"/>
                <a:gd name="connsiteX72" fmla="*/ 404299 w 599778"/>
                <a:gd name="connsiteY72" fmla="*/ 62113 h 523617"/>
                <a:gd name="connsiteX73" fmla="*/ 394232 w 599778"/>
                <a:gd name="connsiteY73" fmla="*/ 57418 h 523617"/>
                <a:gd name="connsiteX74" fmla="*/ 398927 w 599778"/>
                <a:gd name="connsiteY74" fmla="*/ 47351 h 523617"/>
                <a:gd name="connsiteX75" fmla="*/ 480642 w 599778"/>
                <a:gd name="connsiteY75" fmla="*/ 17609 h 523617"/>
                <a:gd name="connsiteX76" fmla="*/ 481106 w 599778"/>
                <a:gd name="connsiteY76" fmla="*/ 17629 h 523617"/>
                <a:gd name="connsiteX77" fmla="*/ 481420 w 599778"/>
                <a:gd name="connsiteY77" fmla="*/ 17971 h 523617"/>
                <a:gd name="connsiteX78" fmla="*/ 486377 w 599778"/>
                <a:gd name="connsiteY78" fmla="*/ 31591 h 523617"/>
                <a:gd name="connsiteX79" fmla="*/ 486013 w 599778"/>
                <a:gd name="connsiteY79" fmla="*/ 32370 h 523617"/>
                <a:gd name="connsiteX80" fmla="*/ 18262 w 599778"/>
                <a:gd name="connsiteY80" fmla="*/ 408057 h 523617"/>
                <a:gd name="connsiteX81" fmla="*/ 96457 w 599778"/>
                <a:gd name="connsiteY81" fmla="*/ 361671 h 523617"/>
                <a:gd name="connsiteX82" fmla="*/ 179658 w 599778"/>
                <a:gd name="connsiteY82" fmla="*/ 418706 h 523617"/>
                <a:gd name="connsiteX83" fmla="*/ 161840 w 599778"/>
                <a:gd name="connsiteY83" fmla="*/ 418706 h 523617"/>
                <a:gd name="connsiteX84" fmla="*/ 96459 w 599778"/>
                <a:gd name="connsiteY84" fmla="*/ 377988 h 523617"/>
                <a:gd name="connsiteX85" fmla="*/ 30416 w 599778"/>
                <a:gd name="connsiteY85" fmla="*/ 420211 h 523617"/>
                <a:gd name="connsiteX86" fmla="*/ 96457 w 599778"/>
                <a:gd name="connsiteY86" fmla="*/ 506047 h 523617"/>
                <a:gd name="connsiteX87" fmla="*/ 41226 w 599778"/>
                <a:gd name="connsiteY87" fmla="*/ 450803 h 523617"/>
                <a:gd name="connsiteX88" fmla="*/ 96457 w 599778"/>
                <a:gd name="connsiteY88" fmla="*/ 395561 h 523617"/>
                <a:gd name="connsiteX89" fmla="*/ 141468 w 599778"/>
                <a:gd name="connsiteY89" fmla="*/ 418707 h 523617"/>
                <a:gd name="connsiteX90" fmla="*/ 96463 w 599778"/>
                <a:gd name="connsiteY90" fmla="*/ 418707 h 523617"/>
                <a:gd name="connsiteX91" fmla="*/ 73364 w 599778"/>
                <a:gd name="connsiteY91" fmla="*/ 428518 h 523617"/>
                <a:gd name="connsiteX92" fmla="*/ 64386 w 599778"/>
                <a:gd name="connsiteY92" fmla="*/ 451970 h 523617"/>
                <a:gd name="connsiteX93" fmla="*/ 97023 w 599778"/>
                <a:gd name="connsiteY93" fmla="*/ 482906 h 523617"/>
                <a:gd name="connsiteX94" fmla="*/ 141465 w 599778"/>
                <a:gd name="connsiteY94" fmla="*/ 482906 h 523617"/>
                <a:gd name="connsiteX95" fmla="*/ 96457 w 599778"/>
                <a:gd name="connsiteY95" fmla="*/ 506047 h 523617"/>
                <a:gd name="connsiteX96" fmla="*/ 470437 w 599778"/>
                <a:gd name="connsiteY96" fmla="*/ 355858 h 523617"/>
                <a:gd name="connsiteX97" fmla="*/ 407588 w 599778"/>
                <a:gd name="connsiteY97" fmla="*/ 418707 h 523617"/>
                <a:gd name="connsiteX98" fmla="*/ 384598 w 599778"/>
                <a:gd name="connsiteY98" fmla="*/ 418707 h 523617"/>
                <a:gd name="connsiteX99" fmla="*/ 477822 w 599778"/>
                <a:gd name="connsiteY99" fmla="*/ 325483 h 523617"/>
                <a:gd name="connsiteX100" fmla="*/ 485525 w 599778"/>
                <a:gd name="connsiteY100" fmla="*/ 301014 h 523617"/>
                <a:gd name="connsiteX101" fmla="*/ 481990 w 599778"/>
                <a:gd name="connsiteY101" fmla="*/ 280967 h 523617"/>
                <a:gd name="connsiteX102" fmla="*/ 510604 w 599778"/>
                <a:gd name="connsiteY102" fmla="*/ 275923 h 523617"/>
                <a:gd name="connsiteX103" fmla="*/ 540415 w 599778"/>
                <a:gd name="connsiteY103" fmla="*/ 444962 h 523617"/>
                <a:gd name="connsiteX104" fmla="*/ 540732 w 599778"/>
                <a:gd name="connsiteY104" fmla="*/ 446215 h 523617"/>
                <a:gd name="connsiteX105" fmla="*/ 541488 w 599778"/>
                <a:gd name="connsiteY105" fmla="*/ 450803 h 523617"/>
                <a:gd name="connsiteX106" fmla="*/ 526962 w 599778"/>
                <a:gd name="connsiteY106" fmla="*/ 465329 h 523617"/>
                <a:gd name="connsiteX107" fmla="*/ 512688 w 599778"/>
                <a:gd name="connsiteY107" fmla="*/ 453384 h 523617"/>
                <a:gd name="connsiteX108" fmla="*/ 512021 w 599778"/>
                <a:gd name="connsiteY108" fmla="*/ 451255 h 523617"/>
                <a:gd name="connsiteX109" fmla="*/ 496656 w 599778"/>
                <a:gd name="connsiteY109" fmla="*/ 364124 h 523617"/>
                <a:gd name="connsiteX110" fmla="*/ 486065 w 599778"/>
                <a:gd name="connsiteY110" fmla="*/ 352035 h 523617"/>
                <a:gd name="connsiteX111" fmla="*/ 470437 w 599778"/>
                <a:gd name="connsiteY111" fmla="*/ 355858 h 523617"/>
                <a:gd name="connsiteX112" fmla="*/ 526960 w 599778"/>
                <a:gd name="connsiteY112" fmla="*/ 506047 h 523617"/>
                <a:gd name="connsiteX113" fmla="*/ 471717 w 599778"/>
                <a:gd name="connsiteY113" fmla="*/ 450803 h 523617"/>
                <a:gd name="connsiteX114" fmla="*/ 487308 w 599778"/>
                <a:gd name="connsiteY114" fmla="*/ 412313 h 523617"/>
                <a:gd name="connsiteX115" fmla="*/ 495102 w 599778"/>
                <a:gd name="connsiteY115" fmla="*/ 456512 h 523617"/>
                <a:gd name="connsiteX116" fmla="*/ 495947 w 599778"/>
                <a:gd name="connsiteY116" fmla="*/ 459014 h 523617"/>
                <a:gd name="connsiteX117" fmla="*/ 526960 w 599778"/>
                <a:gd name="connsiteY117" fmla="*/ 482901 h 523617"/>
                <a:gd name="connsiteX118" fmla="*/ 559057 w 599778"/>
                <a:gd name="connsiteY118" fmla="*/ 450803 h 523617"/>
                <a:gd name="connsiteX119" fmla="*/ 557614 w 599778"/>
                <a:gd name="connsiteY119" fmla="*/ 441322 h 523617"/>
                <a:gd name="connsiteX120" fmla="*/ 550468 w 599778"/>
                <a:gd name="connsiteY120" fmla="*/ 400799 h 523617"/>
                <a:gd name="connsiteX121" fmla="*/ 582203 w 599778"/>
                <a:gd name="connsiteY121" fmla="*/ 450803 h 523617"/>
                <a:gd name="connsiteX122" fmla="*/ 526960 w 599778"/>
                <a:gd name="connsiteY122" fmla="*/ 506047 h 523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99778" h="523617">
                  <a:moveTo>
                    <a:pt x="546935" y="380768"/>
                  </a:moveTo>
                  <a:lnTo>
                    <a:pt x="527029" y="267891"/>
                  </a:lnTo>
                  <a:cubicBezTo>
                    <a:pt x="526193" y="263104"/>
                    <a:pt x="522706" y="259438"/>
                    <a:pt x="518334" y="258105"/>
                  </a:cubicBezTo>
                  <a:lnTo>
                    <a:pt x="485758" y="73391"/>
                  </a:lnTo>
                  <a:cubicBezTo>
                    <a:pt x="484358" y="65425"/>
                    <a:pt x="485613" y="57080"/>
                    <a:pt x="489277" y="49882"/>
                  </a:cubicBezTo>
                  <a:lnTo>
                    <a:pt x="492024" y="48883"/>
                  </a:lnTo>
                  <a:cubicBezTo>
                    <a:pt x="501441" y="45454"/>
                    <a:pt x="506315" y="35004"/>
                    <a:pt x="502889" y="25584"/>
                  </a:cubicBezTo>
                  <a:lnTo>
                    <a:pt x="497931" y="11962"/>
                  </a:lnTo>
                  <a:cubicBezTo>
                    <a:pt x="494501" y="2542"/>
                    <a:pt x="484051" y="-2331"/>
                    <a:pt x="474631" y="1098"/>
                  </a:cubicBezTo>
                  <a:lnTo>
                    <a:pt x="392917" y="30839"/>
                  </a:lnTo>
                  <a:cubicBezTo>
                    <a:pt x="379744" y="35634"/>
                    <a:pt x="372926" y="50254"/>
                    <a:pt x="377721" y="63428"/>
                  </a:cubicBezTo>
                  <a:cubicBezTo>
                    <a:pt x="381475" y="73742"/>
                    <a:pt x="391250" y="80159"/>
                    <a:pt x="401638" y="80159"/>
                  </a:cubicBezTo>
                  <a:cubicBezTo>
                    <a:pt x="404520" y="80159"/>
                    <a:pt x="407450" y="79666"/>
                    <a:pt x="410309" y="78625"/>
                  </a:cubicBezTo>
                  <a:lnTo>
                    <a:pt x="433925" y="70029"/>
                  </a:lnTo>
                  <a:lnTo>
                    <a:pt x="455333" y="191377"/>
                  </a:lnTo>
                  <a:cubicBezTo>
                    <a:pt x="456085" y="195638"/>
                    <a:pt x="459792" y="198637"/>
                    <a:pt x="463975" y="198637"/>
                  </a:cubicBezTo>
                  <a:cubicBezTo>
                    <a:pt x="464482" y="198637"/>
                    <a:pt x="464995" y="198593"/>
                    <a:pt x="465511" y="198501"/>
                  </a:cubicBezTo>
                  <a:cubicBezTo>
                    <a:pt x="470289" y="197659"/>
                    <a:pt x="473480" y="193102"/>
                    <a:pt x="472636" y="188323"/>
                  </a:cubicBezTo>
                  <a:lnTo>
                    <a:pt x="450692" y="63927"/>
                  </a:lnTo>
                  <a:lnTo>
                    <a:pt x="468465" y="57458"/>
                  </a:lnTo>
                  <a:cubicBezTo>
                    <a:pt x="467378" y="63715"/>
                    <a:pt x="467350" y="70155"/>
                    <a:pt x="468453" y="76438"/>
                  </a:cubicBezTo>
                  <a:lnTo>
                    <a:pt x="500792" y="259810"/>
                  </a:lnTo>
                  <a:lnTo>
                    <a:pt x="485707" y="262469"/>
                  </a:lnTo>
                  <a:lnTo>
                    <a:pt x="479817" y="229055"/>
                  </a:lnTo>
                  <a:cubicBezTo>
                    <a:pt x="478976" y="224277"/>
                    <a:pt x="474423" y="221083"/>
                    <a:pt x="469641" y="221928"/>
                  </a:cubicBezTo>
                  <a:cubicBezTo>
                    <a:pt x="464863" y="222770"/>
                    <a:pt x="461671" y="227327"/>
                    <a:pt x="462514" y="232105"/>
                  </a:cubicBezTo>
                  <a:lnTo>
                    <a:pt x="468641" y="266859"/>
                  </a:lnTo>
                  <a:cubicBezTo>
                    <a:pt x="464999" y="269599"/>
                    <a:pt x="462969" y="274234"/>
                    <a:pt x="463804" y="279020"/>
                  </a:cubicBezTo>
                  <a:lnTo>
                    <a:pt x="468219" y="304067"/>
                  </a:lnTo>
                  <a:cubicBezTo>
                    <a:pt x="468798" y="307343"/>
                    <a:pt x="467736" y="310711"/>
                    <a:pt x="465386" y="313066"/>
                  </a:cubicBezTo>
                  <a:lnTo>
                    <a:pt x="359746" y="418706"/>
                  </a:lnTo>
                  <a:lnTo>
                    <a:pt x="268710" y="418706"/>
                  </a:lnTo>
                  <a:cubicBezTo>
                    <a:pt x="263858" y="418706"/>
                    <a:pt x="259925" y="422640"/>
                    <a:pt x="259925" y="427492"/>
                  </a:cubicBezTo>
                  <a:cubicBezTo>
                    <a:pt x="259925" y="432344"/>
                    <a:pt x="263858" y="436277"/>
                    <a:pt x="268710" y="436277"/>
                  </a:cubicBezTo>
                  <a:lnTo>
                    <a:pt x="424302" y="436277"/>
                  </a:lnTo>
                  <a:cubicBezTo>
                    <a:pt x="424528" y="436277"/>
                    <a:pt x="425129" y="436277"/>
                    <a:pt x="425499" y="437017"/>
                  </a:cubicBezTo>
                  <a:cubicBezTo>
                    <a:pt x="425869" y="437756"/>
                    <a:pt x="425510" y="438237"/>
                    <a:pt x="425375" y="438418"/>
                  </a:cubicBezTo>
                  <a:lnTo>
                    <a:pt x="393378" y="481268"/>
                  </a:lnTo>
                  <a:cubicBezTo>
                    <a:pt x="390918" y="484562"/>
                    <a:pt x="386995" y="486530"/>
                    <a:pt x="382883" y="486530"/>
                  </a:cubicBezTo>
                  <a:lnTo>
                    <a:pt x="246295" y="486530"/>
                  </a:lnTo>
                  <a:cubicBezTo>
                    <a:pt x="246001" y="486530"/>
                    <a:pt x="245709" y="486486"/>
                    <a:pt x="245427" y="486400"/>
                  </a:cubicBezTo>
                  <a:lnTo>
                    <a:pt x="178451" y="465878"/>
                  </a:lnTo>
                  <a:cubicBezTo>
                    <a:pt x="177278" y="465516"/>
                    <a:pt x="176061" y="465334"/>
                    <a:pt x="174831" y="465334"/>
                  </a:cubicBezTo>
                  <a:lnTo>
                    <a:pt x="97022" y="465334"/>
                  </a:lnTo>
                  <a:cubicBezTo>
                    <a:pt x="88982" y="465334"/>
                    <a:pt x="82219" y="459058"/>
                    <a:pt x="81944" y="451343"/>
                  </a:cubicBezTo>
                  <a:cubicBezTo>
                    <a:pt x="81803" y="447353"/>
                    <a:pt x="83245" y="443580"/>
                    <a:pt x="86007" y="440718"/>
                  </a:cubicBezTo>
                  <a:cubicBezTo>
                    <a:pt x="88770" y="437854"/>
                    <a:pt x="92484" y="436277"/>
                    <a:pt x="96463" y="436277"/>
                  </a:cubicBezTo>
                  <a:lnTo>
                    <a:pt x="227712" y="436277"/>
                  </a:lnTo>
                  <a:cubicBezTo>
                    <a:pt x="232564" y="436277"/>
                    <a:pt x="236498" y="432344"/>
                    <a:pt x="236498" y="427492"/>
                  </a:cubicBezTo>
                  <a:cubicBezTo>
                    <a:pt x="236498" y="422640"/>
                    <a:pt x="232564" y="418706"/>
                    <a:pt x="227712" y="418706"/>
                  </a:cubicBezTo>
                  <a:lnTo>
                    <a:pt x="198231" y="418706"/>
                  </a:lnTo>
                  <a:cubicBezTo>
                    <a:pt x="184348" y="374449"/>
                    <a:pt x="143460" y="344099"/>
                    <a:pt x="96459" y="344099"/>
                  </a:cubicBezTo>
                  <a:cubicBezTo>
                    <a:pt x="56394" y="344099"/>
                    <a:pt x="20067" y="366236"/>
                    <a:pt x="1675" y="401828"/>
                  </a:cubicBezTo>
                  <a:cubicBezTo>
                    <a:pt x="-1303" y="407516"/>
                    <a:pt x="-242" y="414400"/>
                    <a:pt x="4313" y="418955"/>
                  </a:cubicBezTo>
                  <a:lnTo>
                    <a:pt x="24586" y="439229"/>
                  </a:lnTo>
                  <a:cubicBezTo>
                    <a:pt x="23982" y="443000"/>
                    <a:pt x="23656" y="446864"/>
                    <a:pt x="23656" y="450802"/>
                  </a:cubicBezTo>
                  <a:cubicBezTo>
                    <a:pt x="23656" y="490953"/>
                    <a:pt x="56315" y="523617"/>
                    <a:pt x="96459" y="523617"/>
                  </a:cubicBezTo>
                  <a:cubicBezTo>
                    <a:pt x="124615" y="523617"/>
                    <a:pt x="149655" y="507824"/>
                    <a:pt x="161838" y="482905"/>
                  </a:cubicBezTo>
                  <a:lnTo>
                    <a:pt x="174042" y="482905"/>
                  </a:lnTo>
                  <a:lnTo>
                    <a:pt x="240278" y="503199"/>
                  </a:lnTo>
                  <a:cubicBezTo>
                    <a:pt x="242229" y="503798"/>
                    <a:pt x="244253" y="504101"/>
                    <a:pt x="246296" y="504101"/>
                  </a:cubicBezTo>
                  <a:lnTo>
                    <a:pt x="382887" y="504101"/>
                  </a:lnTo>
                  <a:cubicBezTo>
                    <a:pt x="392515" y="504101"/>
                    <a:pt x="401700" y="499495"/>
                    <a:pt x="407461" y="491781"/>
                  </a:cubicBezTo>
                  <a:lnTo>
                    <a:pt x="439458" y="448930"/>
                  </a:lnTo>
                  <a:cubicBezTo>
                    <a:pt x="443766" y="443161"/>
                    <a:pt x="444436" y="435578"/>
                    <a:pt x="441209" y="429141"/>
                  </a:cubicBezTo>
                  <a:cubicBezTo>
                    <a:pt x="439057" y="424848"/>
                    <a:pt x="435454" y="421647"/>
                    <a:pt x="431158" y="419986"/>
                  </a:cubicBezTo>
                  <a:lnTo>
                    <a:pt x="480043" y="371101"/>
                  </a:lnTo>
                  <a:lnTo>
                    <a:pt x="483762" y="392183"/>
                  </a:lnTo>
                  <a:cubicBezTo>
                    <a:pt x="465116" y="405883"/>
                    <a:pt x="454149" y="427373"/>
                    <a:pt x="454149" y="450801"/>
                  </a:cubicBezTo>
                  <a:cubicBezTo>
                    <a:pt x="454149" y="490952"/>
                    <a:pt x="486813" y="523616"/>
                    <a:pt x="526963" y="523616"/>
                  </a:cubicBezTo>
                  <a:cubicBezTo>
                    <a:pt x="567114" y="523616"/>
                    <a:pt x="599778" y="490952"/>
                    <a:pt x="599778" y="450801"/>
                  </a:cubicBezTo>
                  <a:cubicBezTo>
                    <a:pt x="599775" y="418098"/>
                    <a:pt x="577891" y="389569"/>
                    <a:pt x="546935" y="380768"/>
                  </a:cubicBezTo>
                  <a:close/>
                  <a:moveTo>
                    <a:pt x="404299" y="62113"/>
                  </a:moveTo>
                  <a:cubicBezTo>
                    <a:pt x="400232" y="63597"/>
                    <a:pt x="395714" y="61490"/>
                    <a:pt x="394232" y="57418"/>
                  </a:cubicBezTo>
                  <a:cubicBezTo>
                    <a:pt x="392751" y="53349"/>
                    <a:pt x="394858" y="48833"/>
                    <a:pt x="398927" y="47351"/>
                  </a:cubicBezTo>
                  <a:lnTo>
                    <a:pt x="480642" y="17609"/>
                  </a:lnTo>
                  <a:cubicBezTo>
                    <a:pt x="480699" y="17587"/>
                    <a:pt x="480876" y="17522"/>
                    <a:pt x="481106" y="17629"/>
                  </a:cubicBezTo>
                  <a:cubicBezTo>
                    <a:pt x="481333" y="17736"/>
                    <a:pt x="481399" y="17914"/>
                    <a:pt x="481420" y="17971"/>
                  </a:cubicBezTo>
                  <a:lnTo>
                    <a:pt x="486377" y="31591"/>
                  </a:lnTo>
                  <a:cubicBezTo>
                    <a:pt x="486492" y="31907"/>
                    <a:pt x="486328" y="32256"/>
                    <a:pt x="486013" y="32370"/>
                  </a:cubicBezTo>
                  <a:close/>
                  <a:moveTo>
                    <a:pt x="18262" y="408057"/>
                  </a:moveTo>
                  <a:cubicBezTo>
                    <a:pt x="33937" y="379390"/>
                    <a:pt x="63703" y="361671"/>
                    <a:pt x="96457" y="361671"/>
                  </a:cubicBezTo>
                  <a:cubicBezTo>
                    <a:pt x="133829" y="361671"/>
                    <a:pt x="166587" y="384624"/>
                    <a:pt x="179658" y="418706"/>
                  </a:cubicBezTo>
                  <a:lnTo>
                    <a:pt x="161840" y="418706"/>
                  </a:lnTo>
                  <a:cubicBezTo>
                    <a:pt x="149658" y="393784"/>
                    <a:pt x="124616" y="377988"/>
                    <a:pt x="96459" y="377988"/>
                  </a:cubicBezTo>
                  <a:cubicBezTo>
                    <a:pt x="67236" y="377988"/>
                    <a:pt x="41996" y="395305"/>
                    <a:pt x="30416" y="420211"/>
                  </a:cubicBezTo>
                  <a:close/>
                  <a:moveTo>
                    <a:pt x="96457" y="506047"/>
                  </a:moveTo>
                  <a:cubicBezTo>
                    <a:pt x="66004" y="506047"/>
                    <a:pt x="41226" y="481265"/>
                    <a:pt x="41226" y="450803"/>
                  </a:cubicBezTo>
                  <a:cubicBezTo>
                    <a:pt x="41226" y="420342"/>
                    <a:pt x="66004" y="395561"/>
                    <a:pt x="96457" y="395561"/>
                  </a:cubicBezTo>
                  <a:cubicBezTo>
                    <a:pt x="114735" y="395561"/>
                    <a:pt x="131278" y="404335"/>
                    <a:pt x="141468" y="418707"/>
                  </a:cubicBezTo>
                  <a:lnTo>
                    <a:pt x="96463" y="418707"/>
                  </a:lnTo>
                  <a:cubicBezTo>
                    <a:pt x="87673" y="418707"/>
                    <a:pt x="79469" y="422192"/>
                    <a:pt x="73364" y="428518"/>
                  </a:cubicBezTo>
                  <a:cubicBezTo>
                    <a:pt x="67261" y="434842"/>
                    <a:pt x="64072" y="443171"/>
                    <a:pt x="64386" y="451970"/>
                  </a:cubicBezTo>
                  <a:cubicBezTo>
                    <a:pt x="65003" y="469318"/>
                    <a:pt x="79339" y="482906"/>
                    <a:pt x="97023" y="482906"/>
                  </a:cubicBezTo>
                  <a:lnTo>
                    <a:pt x="141465" y="482906"/>
                  </a:lnTo>
                  <a:cubicBezTo>
                    <a:pt x="131275" y="497275"/>
                    <a:pt x="114734" y="506047"/>
                    <a:pt x="96457" y="506047"/>
                  </a:cubicBezTo>
                  <a:close/>
                  <a:moveTo>
                    <a:pt x="470437" y="355858"/>
                  </a:moveTo>
                  <a:lnTo>
                    <a:pt x="407588" y="418707"/>
                  </a:lnTo>
                  <a:lnTo>
                    <a:pt x="384598" y="418707"/>
                  </a:lnTo>
                  <a:lnTo>
                    <a:pt x="477822" y="325483"/>
                  </a:lnTo>
                  <a:cubicBezTo>
                    <a:pt x="484218" y="319070"/>
                    <a:pt x="487098" y="309921"/>
                    <a:pt x="485525" y="301014"/>
                  </a:cubicBezTo>
                  <a:lnTo>
                    <a:pt x="481990" y="280967"/>
                  </a:lnTo>
                  <a:lnTo>
                    <a:pt x="510604" y="275923"/>
                  </a:lnTo>
                  <a:lnTo>
                    <a:pt x="540415" y="444962"/>
                  </a:lnTo>
                  <a:cubicBezTo>
                    <a:pt x="540489" y="445386"/>
                    <a:pt x="540595" y="445806"/>
                    <a:pt x="540732" y="446215"/>
                  </a:cubicBezTo>
                  <a:cubicBezTo>
                    <a:pt x="541235" y="447719"/>
                    <a:pt x="541488" y="449263"/>
                    <a:pt x="541488" y="450803"/>
                  </a:cubicBezTo>
                  <a:cubicBezTo>
                    <a:pt x="541488" y="458812"/>
                    <a:pt x="534972" y="465329"/>
                    <a:pt x="526962" y="465329"/>
                  </a:cubicBezTo>
                  <a:cubicBezTo>
                    <a:pt x="519924" y="465329"/>
                    <a:pt x="513921" y="460306"/>
                    <a:pt x="512688" y="453384"/>
                  </a:cubicBezTo>
                  <a:cubicBezTo>
                    <a:pt x="512556" y="452642"/>
                    <a:pt x="512329" y="451928"/>
                    <a:pt x="512021" y="451255"/>
                  </a:cubicBezTo>
                  <a:lnTo>
                    <a:pt x="496656" y="364124"/>
                  </a:lnTo>
                  <a:cubicBezTo>
                    <a:pt x="495654" y="358414"/>
                    <a:pt x="491596" y="353781"/>
                    <a:pt x="486065" y="352035"/>
                  </a:cubicBezTo>
                  <a:cubicBezTo>
                    <a:pt x="480531" y="350289"/>
                    <a:pt x="474541" y="351754"/>
                    <a:pt x="470437" y="355858"/>
                  </a:cubicBezTo>
                  <a:close/>
                  <a:moveTo>
                    <a:pt x="526960" y="506047"/>
                  </a:moveTo>
                  <a:cubicBezTo>
                    <a:pt x="496499" y="506047"/>
                    <a:pt x="471717" y="481265"/>
                    <a:pt x="471717" y="450803"/>
                  </a:cubicBezTo>
                  <a:cubicBezTo>
                    <a:pt x="471717" y="436142"/>
                    <a:pt x="477387" y="422485"/>
                    <a:pt x="487308" y="412313"/>
                  </a:cubicBezTo>
                  <a:lnTo>
                    <a:pt x="495102" y="456512"/>
                  </a:lnTo>
                  <a:cubicBezTo>
                    <a:pt x="495257" y="457391"/>
                    <a:pt x="495544" y="458234"/>
                    <a:pt x="495947" y="459014"/>
                  </a:cubicBezTo>
                  <a:cubicBezTo>
                    <a:pt x="499619" y="473001"/>
                    <a:pt x="512272" y="482901"/>
                    <a:pt x="526960" y="482901"/>
                  </a:cubicBezTo>
                  <a:cubicBezTo>
                    <a:pt x="544658" y="482901"/>
                    <a:pt x="559057" y="468502"/>
                    <a:pt x="559057" y="450803"/>
                  </a:cubicBezTo>
                  <a:cubicBezTo>
                    <a:pt x="559057" y="447601"/>
                    <a:pt x="558571" y="444414"/>
                    <a:pt x="557614" y="441322"/>
                  </a:cubicBezTo>
                  <a:lnTo>
                    <a:pt x="550468" y="400799"/>
                  </a:lnTo>
                  <a:cubicBezTo>
                    <a:pt x="569438" y="409729"/>
                    <a:pt x="582203" y="429044"/>
                    <a:pt x="582203" y="450803"/>
                  </a:cubicBezTo>
                  <a:cubicBezTo>
                    <a:pt x="582203" y="481265"/>
                    <a:pt x="557422" y="506047"/>
                    <a:pt x="526960" y="506047"/>
                  </a:cubicBezTo>
                  <a:close/>
                </a:path>
              </a:pathLst>
            </a:custGeom>
            <a:solidFill>
              <a:srgbClr val="FFC409"/>
            </a:solidFill>
            <a:ln w="1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836681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배달의민족 주아"/>
        <a:cs typeface=""/>
      </a:majorFont>
      <a:minorFont>
        <a:latin typeface="맑은 고딕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2149</Words>
  <Application>Microsoft Office PowerPoint</Application>
  <PresentationFormat>와이드스크린</PresentationFormat>
  <Paragraphs>384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Arial</vt:lpstr>
      <vt:lpstr>HY헤드라인M</vt:lpstr>
      <vt:lpstr>맑은 고딕</vt:lpstr>
      <vt:lpstr>210 청춘시대 R</vt:lpstr>
      <vt:lpstr>휴먼매직체</vt:lpstr>
      <vt:lpstr>KoPubWorld돋움체 Light</vt:lpstr>
      <vt:lpstr>Wingdings</vt:lpstr>
      <vt:lpstr>1훈떡볶이 R</vt:lpstr>
      <vt:lpstr>빙그레체</vt:lpstr>
      <vt:lpstr>배달의민족 주아</vt:lpstr>
      <vt:lpstr>11_Office 테마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수진</cp:lastModifiedBy>
  <cp:revision>176</cp:revision>
  <dcterms:created xsi:type="dcterms:W3CDTF">2020-09-08T01:57:59Z</dcterms:created>
  <dcterms:modified xsi:type="dcterms:W3CDTF">2020-10-14T06:50:10Z</dcterms:modified>
</cp:coreProperties>
</file>